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x="18288000" cy="10287000"/>
  <p:notesSz cx="6858000" cy="9144000"/>
  <p:embeddedFontLst>
    <p:embeddedFont>
      <p:font typeface="Cy Grotesk Grand Bold" charset="1" panose="00000807000000000000"/>
      <p:regular r:id="rId22"/>
    </p:embeddedFont>
    <p:embeddedFont>
      <p:font typeface="Cy Grotesk Grand" charset="1" panose="00000507000000000000"/>
      <p:regular r:id="rId23"/>
    </p:embeddedFont>
    <p:embeddedFont>
      <p:font typeface="Cy Grotesk Key Bold" charset="1" panose="00000800000000000000"/>
      <p:regular r:id="rId24"/>
    </p:embeddedFont>
    <p:embeddedFont>
      <p:font typeface="Cy Grotesk Key" charset="1" panose="00000500000000000000"/>
      <p:regular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6.png" Type="http://schemas.openxmlformats.org/officeDocument/2006/relationships/image"/><Relationship Id="rId4" Target="../media/image7.svg" Type="http://schemas.openxmlformats.org/officeDocument/2006/relationships/image"/><Relationship Id="rId5" Target="../media/image30.png" Type="http://schemas.openxmlformats.org/officeDocument/2006/relationships/image"/><Relationship Id="rId6" Target="../media/image32.png" Type="http://schemas.openxmlformats.org/officeDocument/2006/relationships/image"/><Relationship Id="rId7" Target="../media/image2.png" Type="http://schemas.openxmlformats.org/officeDocument/2006/relationships/image"/><Relationship Id="rId8" Target="../media/image3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9.svg" Type="http://schemas.openxmlformats.org/officeDocument/2006/relationships/image"/><Relationship Id="rId11" Target="../media/image33.jpeg" Type="http://schemas.openxmlformats.org/officeDocument/2006/relationships/image"/><Relationship Id="rId12" Target="../media/image34.jpeg" Type="http://schemas.openxmlformats.org/officeDocument/2006/relationships/image"/><Relationship Id="rId13" Target="../media/image35.png" Type="http://schemas.openxmlformats.org/officeDocument/2006/relationships/image"/><Relationship Id="rId14" Target="../media/image36.png" Type="http://schemas.openxmlformats.org/officeDocument/2006/relationships/image"/><Relationship Id="rId2" Target="../media/image1.png" Type="http://schemas.openxmlformats.org/officeDocument/2006/relationships/image"/><Relationship Id="rId3" Target="../media/image20.png" Type="http://schemas.openxmlformats.org/officeDocument/2006/relationships/image"/><Relationship Id="rId4" Target="../media/image21.svg" Type="http://schemas.openxmlformats.org/officeDocument/2006/relationships/image"/><Relationship Id="rId5" Target="../media/image6.png" Type="http://schemas.openxmlformats.org/officeDocument/2006/relationships/image"/><Relationship Id="rId6" Target="../media/image7.svg" Type="http://schemas.openxmlformats.org/officeDocument/2006/relationships/image"/><Relationship Id="rId7" Target="../media/image4.png" Type="http://schemas.openxmlformats.org/officeDocument/2006/relationships/image"/><Relationship Id="rId8" Target="../media/image5.svg" Type="http://schemas.openxmlformats.org/officeDocument/2006/relationships/image"/><Relationship Id="rId9" Target="../media/image18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svg" Type="http://schemas.openxmlformats.org/officeDocument/2006/relationships/image"/><Relationship Id="rId11" Target="../media/image37.png" Type="http://schemas.openxmlformats.org/officeDocument/2006/relationships/image"/><Relationship Id="rId12" Target="../media/image38.png" Type="http://schemas.openxmlformats.org/officeDocument/2006/relationships/image"/><Relationship Id="rId13" Target="../media/image39.png" Type="http://schemas.openxmlformats.org/officeDocument/2006/relationships/image"/><Relationship Id="rId14" Target="../media/image18.png" Type="http://schemas.openxmlformats.org/officeDocument/2006/relationships/image"/><Relationship Id="rId15" Target="../media/image19.svg" Type="http://schemas.openxmlformats.org/officeDocument/2006/relationships/image"/><Relationship Id="rId2" Target="../media/image1.png" Type="http://schemas.openxmlformats.org/officeDocument/2006/relationships/image"/><Relationship Id="rId3" Target="../media/image20.png" Type="http://schemas.openxmlformats.org/officeDocument/2006/relationships/image"/><Relationship Id="rId4" Target="../media/image21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10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.png" Type="http://schemas.openxmlformats.org/officeDocument/2006/relationships/image"/><Relationship Id="rId11" Target="../media/image3.svg" Type="http://schemas.openxmlformats.org/officeDocument/2006/relationships/image"/><Relationship Id="rId2" Target="../media/image1.pn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Relationship Id="rId5" Target="../media/image6.png" Type="http://schemas.openxmlformats.org/officeDocument/2006/relationships/image"/><Relationship Id="rId6" Target="../media/image7.svg" Type="http://schemas.openxmlformats.org/officeDocument/2006/relationships/image"/><Relationship Id="rId7" Target="../media/image40.png" Type="http://schemas.openxmlformats.org/officeDocument/2006/relationships/image"/><Relationship Id="rId8" Target="../media/image10.png" Type="http://schemas.openxmlformats.org/officeDocument/2006/relationships/image"/><Relationship Id="rId9" Target="../media/image11.sv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9.svg" Type="http://schemas.openxmlformats.org/officeDocument/2006/relationships/image"/><Relationship Id="rId11" Target="../media/image10.png" Type="http://schemas.openxmlformats.org/officeDocument/2006/relationships/image"/><Relationship Id="rId12" Target="../media/image11.svg" Type="http://schemas.openxmlformats.org/officeDocument/2006/relationships/image"/><Relationship Id="rId2" Target="../media/image1.png" Type="http://schemas.openxmlformats.org/officeDocument/2006/relationships/image"/><Relationship Id="rId3" Target="../media/image20.png" Type="http://schemas.openxmlformats.org/officeDocument/2006/relationships/image"/><Relationship Id="rId4" Target="../media/image21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18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5.svg" Type="http://schemas.openxmlformats.org/officeDocument/2006/relationships/image"/><Relationship Id="rId2" Target="../media/image1.png" Type="http://schemas.openxmlformats.org/officeDocument/2006/relationships/image"/><Relationship Id="rId3" Target="../media/image23.png" Type="http://schemas.openxmlformats.org/officeDocument/2006/relationships/image"/><Relationship Id="rId4" Target="../media/image24.svg" Type="http://schemas.openxmlformats.org/officeDocument/2006/relationships/image"/><Relationship Id="rId5" Target="../media/image2.png" Type="http://schemas.openxmlformats.org/officeDocument/2006/relationships/image"/><Relationship Id="rId6" Target="../media/image3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4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6.png" Type="http://schemas.openxmlformats.org/officeDocument/2006/relationships/image"/><Relationship Id="rId4" Target="../media/image7.svg" Type="http://schemas.openxmlformats.org/officeDocument/2006/relationships/image"/><Relationship Id="rId5" Target="../media/image41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5.svg" Type="http://schemas.openxmlformats.org/officeDocument/2006/relationships/image"/><Relationship Id="rId2" Target="../media/image1.png" Type="http://schemas.openxmlformats.org/officeDocument/2006/relationships/imag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6.png" Type="http://schemas.openxmlformats.org/officeDocument/2006/relationships/image"/><Relationship Id="rId6" Target="../media/image7.svg" Type="http://schemas.openxmlformats.org/officeDocument/2006/relationships/image"/><Relationship Id="rId7" Target="../media/image10.png" Type="http://schemas.openxmlformats.org/officeDocument/2006/relationships/image"/><Relationship Id="rId8" Target="../media/image11.svg" Type="http://schemas.openxmlformats.org/officeDocument/2006/relationships/image"/><Relationship Id="rId9" Target="../media/image4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6.png" Type="http://schemas.openxmlformats.org/officeDocument/2006/relationships/image"/><Relationship Id="rId11" Target="../media/image7.svg" Type="http://schemas.openxmlformats.org/officeDocument/2006/relationships/image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10.png" Type="http://schemas.openxmlformats.org/officeDocument/2006/relationships/image"/><Relationship Id="rId6" Target="../media/image11.svg" Type="http://schemas.openxmlformats.org/officeDocument/2006/relationships/image"/><Relationship Id="rId7" Target="../media/image12.png" Type="http://schemas.openxmlformats.org/officeDocument/2006/relationships/image"/><Relationship Id="rId8" Target="../media/image4.png" Type="http://schemas.openxmlformats.org/officeDocument/2006/relationships/image"/><Relationship Id="rId9" Target="../media/image5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6.png" Type="http://schemas.openxmlformats.org/officeDocument/2006/relationships/image"/><Relationship Id="rId2" Target="../media/image1.png" Type="http://schemas.openxmlformats.org/officeDocument/2006/relationships/image"/><Relationship Id="rId3" Target="../media/image6.png" Type="http://schemas.openxmlformats.org/officeDocument/2006/relationships/image"/><Relationship Id="rId4" Target="../media/image7.svg" Type="http://schemas.openxmlformats.org/officeDocument/2006/relationships/image"/><Relationship Id="rId5" Target="../media/image13.png" Type="http://schemas.openxmlformats.org/officeDocument/2006/relationships/image"/><Relationship Id="rId6" Target="../media/image14.png" Type="http://schemas.openxmlformats.org/officeDocument/2006/relationships/image"/><Relationship Id="rId7" Target="../media/image15.svg" Type="http://schemas.openxmlformats.org/officeDocument/2006/relationships/image"/><Relationship Id="rId8" Target="../media/image4.png" Type="http://schemas.openxmlformats.org/officeDocument/2006/relationships/image"/><Relationship Id="rId9" Target="../media/image5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6.png" Type="http://schemas.openxmlformats.org/officeDocument/2006/relationships/image"/><Relationship Id="rId11" Target="../media/image7.svg" Type="http://schemas.openxmlformats.org/officeDocument/2006/relationships/image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17.png" Type="http://schemas.openxmlformats.org/officeDocument/2006/relationships/image"/><Relationship Id="rId8" Target="../media/image18.png" Type="http://schemas.openxmlformats.org/officeDocument/2006/relationships/image"/><Relationship Id="rId9" Target="../media/image19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8.png" Type="http://schemas.openxmlformats.org/officeDocument/2006/relationships/image"/><Relationship Id="rId11" Target="../media/image19.svg" Type="http://schemas.openxmlformats.org/officeDocument/2006/relationships/image"/><Relationship Id="rId2" Target="../media/image1.png" Type="http://schemas.openxmlformats.org/officeDocument/2006/relationships/image"/><Relationship Id="rId3" Target="../media/image20.png" Type="http://schemas.openxmlformats.org/officeDocument/2006/relationships/image"/><Relationship Id="rId4" Target="../media/image21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22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6.png" Type="http://schemas.openxmlformats.org/officeDocument/2006/relationships/image"/><Relationship Id="rId11" Target="../media/image27.png" Type="http://schemas.openxmlformats.org/officeDocument/2006/relationships/image"/><Relationship Id="rId12" Target="../media/image28.png" Type="http://schemas.openxmlformats.org/officeDocument/2006/relationships/image"/><Relationship Id="rId2" Target="../media/image1.png" Type="http://schemas.openxmlformats.org/officeDocument/2006/relationships/image"/><Relationship Id="rId3" Target="../media/image23.png" Type="http://schemas.openxmlformats.org/officeDocument/2006/relationships/image"/><Relationship Id="rId4" Target="../media/image24.svg" Type="http://schemas.openxmlformats.org/officeDocument/2006/relationships/image"/><Relationship Id="rId5" Target="../media/image2.png" Type="http://schemas.openxmlformats.org/officeDocument/2006/relationships/image"/><Relationship Id="rId6" Target="../media/image3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25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svg" Type="http://schemas.openxmlformats.org/officeDocument/2006/relationships/image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6.png" Type="http://schemas.openxmlformats.org/officeDocument/2006/relationships/image"/><Relationship Id="rId6" Target="../media/image7.svg" Type="http://schemas.openxmlformats.org/officeDocument/2006/relationships/image"/><Relationship Id="rId7" Target="../media/image29.png" Type="http://schemas.openxmlformats.org/officeDocument/2006/relationships/image"/><Relationship Id="rId8" Target="../media/image30.png" Type="http://schemas.openxmlformats.org/officeDocument/2006/relationships/image"/><Relationship Id="rId9" Target="../media/image10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1.png" Type="http://schemas.openxmlformats.org/officeDocument/2006/relationships/image"/><Relationship Id="rId4" Target="../media/image2.png" Type="http://schemas.openxmlformats.org/officeDocument/2006/relationships/image"/><Relationship Id="rId5" Target="../media/image3.svg" Type="http://schemas.openxmlformats.org/officeDocument/2006/relationships/image"/><Relationship Id="rId6" Target="../media/image6.png" Type="http://schemas.openxmlformats.org/officeDocument/2006/relationships/image"/><Relationship Id="rId7" Target="../media/image7.svg" Type="http://schemas.openxmlformats.org/officeDocument/2006/relationships/image"/><Relationship Id="rId8" Target="../media/image18.png" Type="http://schemas.openxmlformats.org/officeDocument/2006/relationships/image"/><Relationship Id="rId9" Target="../media/image19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8522016"/>
            <a:ext cx="4135783" cy="736284"/>
            <a:chOff x="0" y="0"/>
            <a:chExt cx="1398065" cy="248894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398065" cy="248894"/>
            </a:xfrm>
            <a:custGeom>
              <a:avLst/>
              <a:gdLst/>
              <a:ahLst/>
              <a:cxnLst/>
              <a:rect r="r" b="b" t="t" l="l"/>
              <a:pathLst>
                <a:path h="248894" w="1398065">
                  <a:moveTo>
                    <a:pt x="124447" y="0"/>
                  </a:moveTo>
                  <a:lnTo>
                    <a:pt x="1273618" y="0"/>
                  </a:lnTo>
                  <a:cubicBezTo>
                    <a:pt x="1306624" y="0"/>
                    <a:pt x="1338277" y="13111"/>
                    <a:pt x="1361616" y="36450"/>
                  </a:cubicBezTo>
                  <a:cubicBezTo>
                    <a:pt x="1384954" y="59788"/>
                    <a:pt x="1398065" y="91442"/>
                    <a:pt x="1398065" y="124447"/>
                  </a:cubicBezTo>
                  <a:lnTo>
                    <a:pt x="1398065" y="124447"/>
                  </a:lnTo>
                  <a:cubicBezTo>
                    <a:pt x="1398065" y="157453"/>
                    <a:pt x="1384954" y="189106"/>
                    <a:pt x="1361616" y="212445"/>
                  </a:cubicBezTo>
                  <a:cubicBezTo>
                    <a:pt x="1338277" y="235783"/>
                    <a:pt x="1306624" y="248894"/>
                    <a:pt x="1273618" y="248894"/>
                  </a:cubicBezTo>
                  <a:lnTo>
                    <a:pt x="124447" y="248894"/>
                  </a:lnTo>
                  <a:cubicBezTo>
                    <a:pt x="91442" y="248894"/>
                    <a:pt x="59788" y="235783"/>
                    <a:pt x="36450" y="212445"/>
                  </a:cubicBezTo>
                  <a:cubicBezTo>
                    <a:pt x="13111" y="189106"/>
                    <a:pt x="0" y="157453"/>
                    <a:pt x="0" y="124447"/>
                  </a:cubicBezTo>
                  <a:lnTo>
                    <a:pt x="0" y="124447"/>
                  </a:lnTo>
                  <a:cubicBezTo>
                    <a:pt x="0" y="91442"/>
                    <a:pt x="13111" y="59788"/>
                    <a:pt x="36450" y="36450"/>
                  </a:cubicBezTo>
                  <a:cubicBezTo>
                    <a:pt x="59788" y="13111"/>
                    <a:pt x="91442" y="0"/>
                    <a:pt x="12444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1398065" cy="28699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1028700" y="1028700"/>
            <a:ext cx="16230600" cy="736284"/>
            <a:chOff x="0" y="0"/>
            <a:chExt cx="5486612" cy="248894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486612" cy="248894"/>
            </a:xfrm>
            <a:custGeom>
              <a:avLst/>
              <a:gdLst/>
              <a:ahLst/>
              <a:cxnLst/>
              <a:rect r="r" b="b" t="t" l="l"/>
              <a:pathLst>
                <a:path h="248894" w="5486612">
                  <a:moveTo>
                    <a:pt x="47700" y="0"/>
                  </a:moveTo>
                  <a:lnTo>
                    <a:pt x="5438913" y="0"/>
                  </a:lnTo>
                  <a:cubicBezTo>
                    <a:pt x="5451564" y="0"/>
                    <a:pt x="5463696" y="5025"/>
                    <a:pt x="5472642" y="13971"/>
                  </a:cubicBezTo>
                  <a:cubicBezTo>
                    <a:pt x="5481587" y="22916"/>
                    <a:pt x="5486612" y="35049"/>
                    <a:pt x="5486612" y="47700"/>
                  </a:cubicBezTo>
                  <a:lnTo>
                    <a:pt x="5486612" y="201195"/>
                  </a:lnTo>
                  <a:cubicBezTo>
                    <a:pt x="5486612" y="213846"/>
                    <a:pt x="5481587" y="225978"/>
                    <a:pt x="5472642" y="234923"/>
                  </a:cubicBezTo>
                  <a:cubicBezTo>
                    <a:pt x="5463696" y="243869"/>
                    <a:pt x="5451564" y="248894"/>
                    <a:pt x="5438913" y="248894"/>
                  </a:cubicBezTo>
                  <a:lnTo>
                    <a:pt x="47700" y="248894"/>
                  </a:lnTo>
                  <a:cubicBezTo>
                    <a:pt x="35049" y="248894"/>
                    <a:pt x="22916" y="243869"/>
                    <a:pt x="13971" y="234923"/>
                  </a:cubicBezTo>
                  <a:cubicBezTo>
                    <a:pt x="5025" y="225978"/>
                    <a:pt x="0" y="213846"/>
                    <a:pt x="0" y="201195"/>
                  </a:cubicBezTo>
                  <a:lnTo>
                    <a:pt x="0" y="47700"/>
                  </a:lnTo>
                  <a:cubicBezTo>
                    <a:pt x="0" y="35049"/>
                    <a:pt x="5025" y="22916"/>
                    <a:pt x="13971" y="13971"/>
                  </a:cubicBezTo>
                  <a:cubicBezTo>
                    <a:pt x="22916" y="5025"/>
                    <a:pt x="35049" y="0"/>
                    <a:pt x="477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5486612" cy="28699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5458519" y="8522016"/>
            <a:ext cx="5807694" cy="736284"/>
            <a:chOff x="0" y="0"/>
            <a:chExt cx="1963240" cy="248894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963240" cy="248894"/>
            </a:xfrm>
            <a:custGeom>
              <a:avLst/>
              <a:gdLst/>
              <a:ahLst/>
              <a:cxnLst/>
              <a:rect r="r" b="b" t="t" l="l"/>
              <a:pathLst>
                <a:path h="248894" w="1963240">
                  <a:moveTo>
                    <a:pt x="124447" y="0"/>
                  </a:moveTo>
                  <a:lnTo>
                    <a:pt x="1838793" y="0"/>
                  </a:lnTo>
                  <a:cubicBezTo>
                    <a:pt x="1871799" y="0"/>
                    <a:pt x="1903452" y="13111"/>
                    <a:pt x="1926791" y="36450"/>
                  </a:cubicBezTo>
                  <a:cubicBezTo>
                    <a:pt x="1950129" y="59788"/>
                    <a:pt x="1963240" y="91442"/>
                    <a:pt x="1963240" y="124447"/>
                  </a:cubicBezTo>
                  <a:lnTo>
                    <a:pt x="1963240" y="124447"/>
                  </a:lnTo>
                  <a:cubicBezTo>
                    <a:pt x="1963240" y="157453"/>
                    <a:pt x="1950129" y="189106"/>
                    <a:pt x="1926791" y="212445"/>
                  </a:cubicBezTo>
                  <a:cubicBezTo>
                    <a:pt x="1903452" y="235783"/>
                    <a:pt x="1871799" y="248894"/>
                    <a:pt x="1838793" y="248894"/>
                  </a:cubicBezTo>
                  <a:lnTo>
                    <a:pt x="124447" y="248894"/>
                  </a:lnTo>
                  <a:cubicBezTo>
                    <a:pt x="91442" y="248894"/>
                    <a:pt x="59788" y="235783"/>
                    <a:pt x="36450" y="212445"/>
                  </a:cubicBezTo>
                  <a:cubicBezTo>
                    <a:pt x="13111" y="189106"/>
                    <a:pt x="0" y="157453"/>
                    <a:pt x="0" y="124447"/>
                  </a:cubicBezTo>
                  <a:lnTo>
                    <a:pt x="0" y="124447"/>
                  </a:lnTo>
                  <a:cubicBezTo>
                    <a:pt x="0" y="91442"/>
                    <a:pt x="13111" y="59788"/>
                    <a:pt x="36450" y="36450"/>
                  </a:cubicBezTo>
                  <a:cubicBezTo>
                    <a:pt x="59788" y="13111"/>
                    <a:pt x="91442" y="0"/>
                    <a:pt x="12444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1963240" cy="28699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1561488" y="8522016"/>
            <a:ext cx="5697812" cy="736284"/>
            <a:chOff x="0" y="0"/>
            <a:chExt cx="1926095" cy="248894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926095" cy="248894"/>
            </a:xfrm>
            <a:custGeom>
              <a:avLst/>
              <a:gdLst/>
              <a:ahLst/>
              <a:cxnLst/>
              <a:rect r="r" b="b" t="t" l="l"/>
              <a:pathLst>
                <a:path h="248894" w="1926095">
                  <a:moveTo>
                    <a:pt x="124447" y="0"/>
                  </a:moveTo>
                  <a:lnTo>
                    <a:pt x="1801648" y="0"/>
                  </a:lnTo>
                  <a:cubicBezTo>
                    <a:pt x="1834654" y="0"/>
                    <a:pt x="1866307" y="13111"/>
                    <a:pt x="1889646" y="36450"/>
                  </a:cubicBezTo>
                  <a:cubicBezTo>
                    <a:pt x="1912984" y="59788"/>
                    <a:pt x="1926095" y="91442"/>
                    <a:pt x="1926095" y="124447"/>
                  </a:cubicBezTo>
                  <a:lnTo>
                    <a:pt x="1926095" y="124447"/>
                  </a:lnTo>
                  <a:cubicBezTo>
                    <a:pt x="1926095" y="157453"/>
                    <a:pt x="1912984" y="189106"/>
                    <a:pt x="1889646" y="212445"/>
                  </a:cubicBezTo>
                  <a:cubicBezTo>
                    <a:pt x="1866307" y="235783"/>
                    <a:pt x="1834654" y="248894"/>
                    <a:pt x="1801648" y="248894"/>
                  </a:cubicBezTo>
                  <a:lnTo>
                    <a:pt x="124447" y="248894"/>
                  </a:lnTo>
                  <a:cubicBezTo>
                    <a:pt x="91442" y="248894"/>
                    <a:pt x="59788" y="235783"/>
                    <a:pt x="36450" y="212445"/>
                  </a:cubicBezTo>
                  <a:cubicBezTo>
                    <a:pt x="13111" y="189106"/>
                    <a:pt x="0" y="157453"/>
                    <a:pt x="0" y="124447"/>
                  </a:cubicBezTo>
                  <a:lnTo>
                    <a:pt x="0" y="124447"/>
                  </a:lnTo>
                  <a:cubicBezTo>
                    <a:pt x="0" y="91442"/>
                    <a:pt x="13111" y="59788"/>
                    <a:pt x="36450" y="36450"/>
                  </a:cubicBezTo>
                  <a:cubicBezTo>
                    <a:pt x="59788" y="13111"/>
                    <a:pt x="91442" y="0"/>
                    <a:pt x="12444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1926095" cy="28699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5" id="15"/>
          <p:cNvSpPr txBox="true"/>
          <p:nvPr/>
        </p:nvSpPr>
        <p:spPr>
          <a:xfrm rot="0">
            <a:off x="1028700" y="2936768"/>
            <a:ext cx="13381694" cy="31940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00"/>
              </a:lnSpc>
            </a:pPr>
            <a:r>
              <a:rPr lang="en-US" sz="5000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СОВРЕМЕННЫЕ ТРЕНДЫ ЦИФРОВИЗАЦИИ В СФЕРЕ</a:t>
            </a:r>
          </a:p>
          <a:p>
            <a:pPr algn="l">
              <a:lnSpc>
                <a:spcPts val="5000"/>
              </a:lnSpc>
            </a:pPr>
            <a:r>
              <a:rPr lang="en-US" sz="5000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ПРОЕКТИРОВАНИЯ: ВОЗМОЖНОСТИ И ВЫЗОВЫ</a:t>
            </a:r>
          </a:p>
          <a:p>
            <a:pPr algn="l">
              <a:lnSpc>
                <a:spcPts val="5000"/>
              </a:lnSpc>
            </a:pPr>
          </a:p>
        </p:txBody>
      </p:sp>
      <p:sp>
        <p:nvSpPr>
          <p:cNvPr name="TextBox 16" id="16"/>
          <p:cNvSpPr txBox="true"/>
          <p:nvPr/>
        </p:nvSpPr>
        <p:spPr>
          <a:xfrm rot="0">
            <a:off x="1028700" y="6873982"/>
            <a:ext cx="11966570" cy="11430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999"/>
              </a:lnSpc>
            </a:pPr>
            <a:r>
              <a:rPr lang="en-US" sz="2999">
                <a:solidFill>
                  <a:srgbClr val="000000"/>
                </a:solidFill>
                <a:latin typeface="Cy Grotesk Grand"/>
                <a:ea typeface="Cy Grotesk Grand"/>
                <a:cs typeface="Cy Grotesk Grand"/>
                <a:sym typeface="Cy Grotesk Grand"/>
              </a:rPr>
              <a:t>ОСНОВАТЕЛЬ И ТЕХНИЧЕСКИЙ ДИРЕКТОР</a:t>
            </a:r>
            <a:r>
              <a:rPr lang="en-US" sz="2999" b="true">
                <a:solidFill>
                  <a:srgbClr val="000000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 </a:t>
            </a:r>
            <a:r>
              <a:rPr lang="en-US" sz="2999">
                <a:solidFill>
                  <a:srgbClr val="000000"/>
                </a:solidFill>
                <a:latin typeface="Cy Grotesk Grand"/>
                <a:ea typeface="Cy Grotesk Grand"/>
                <a:cs typeface="Cy Grotesk Grand"/>
                <a:sym typeface="Cy Grotesk Grand"/>
              </a:rPr>
              <a:t>ООО “ИНСТИТУТ “ИНФОРМА”</a:t>
            </a:r>
          </a:p>
          <a:p>
            <a:pPr algn="l">
              <a:lnSpc>
                <a:spcPts val="2999"/>
              </a:lnSpc>
            </a:pPr>
            <a:r>
              <a:rPr lang="en-US" sz="2999" b="true">
                <a:solidFill>
                  <a:srgbClr val="000000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МАКАРЕНКО ЕЛЕНА ВИКТОРОВНА</a:t>
            </a:r>
          </a:p>
        </p:txBody>
      </p:sp>
      <p:sp>
        <p:nvSpPr>
          <p:cNvPr name="Freeform 17" id="17"/>
          <p:cNvSpPr/>
          <p:nvPr/>
        </p:nvSpPr>
        <p:spPr>
          <a:xfrm flipH="true" flipV="false" rot="0">
            <a:off x="15187565" y="3661039"/>
            <a:ext cx="7356737" cy="3705956"/>
          </a:xfrm>
          <a:custGeom>
            <a:avLst/>
            <a:gdLst/>
            <a:ahLst/>
            <a:cxnLst/>
            <a:rect r="r" b="b" t="t" l="l"/>
            <a:pathLst>
              <a:path h="3705956" w="7356737">
                <a:moveTo>
                  <a:pt x="7356737" y="0"/>
                </a:moveTo>
                <a:lnTo>
                  <a:pt x="0" y="0"/>
                </a:lnTo>
                <a:lnTo>
                  <a:pt x="0" y="3705956"/>
                </a:lnTo>
                <a:lnTo>
                  <a:pt x="7356737" y="3705956"/>
                </a:lnTo>
                <a:lnTo>
                  <a:pt x="7356737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4349943" y="2953531"/>
            <a:ext cx="1065978" cy="1068650"/>
          </a:xfrm>
          <a:custGeom>
            <a:avLst/>
            <a:gdLst/>
            <a:ahLst/>
            <a:cxnLst/>
            <a:rect r="r" b="b" t="t" l="l"/>
            <a:pathLst>
              <a:path h="1068650" w="1065978">
                <a:moveTo>
                  <a:pt x="0" y="0"/>
                </a:moveTo>
                <a:lnTo>
                  <a:pt x="1065978" y="0"/>
                </a:lnTo>
                <a:lnTo>
                  <a:pt x="1065978" y="1068649"/>
                </a:lnTo>
                <a:lnTo>
                  <a:pt x="0" y="106864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1441293" y="1236344"/>
            <a:ext cx="14171051" cy="3422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600"/>
              </a:lnSpc>
            </a:pPr>
            <a:r>
              <a:rPr lang="en-US" sz="2600" b="true">
                <a:solidFill>
                  <a:srgbClr val="0400CD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ООО </a:t>
            </a:r>
            <a:r>
              <a:rPr lang="en-US" sz="2600" b="true">
                <a:solidFill>
                  <a:srgbClr val="0400CD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«Институт «Информационного моделирования</a:t>
            </a:r>
            <a:r>
              <a:rPr lang="en-US" sz="2600" b="true">
                <a:solidFill>
                  <a:srgbClr val="0400CD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 и Архитектуры»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352720" y="8710020"/>
            <a:ext cx="3353324" cy="3371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400" b="true">
                <a:solidFill>
                  <a:srgbClr val="000000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+7 (351) 723-О5-28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5969500" y="8710020"/>
            <a:ext cx="4785732" cy="3371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400" b="true">
                <a:solidFill>
                  <a:srgbClr val="000000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reference@informa174.ru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2017528" y="8710020"/>
            <a:ext cx="4785732" cy="3371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400" b="true">
                <a:solidFill>
                  <a:srgbClr val="000000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informa174.ru</a:t>
            </a:r>
          </a:p>
        </p:txBody>
      </p:sp>
      <p:sp>
        <p:nvSpPr>
          <p:cNvPr name="Freeform 23" id="23"/>
          <p:cNvSpPr/>
          <p:nvPr/>
        </p:nvSpPr>
        <p:spPr>
          <a:xfrm flipH="false" flipV="false" rot="0">
            <a:off x="16542257" y="1164364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6" y="0"/>
                </a:lnTo>
                <a:lnTo>
                  <a:pt x="464956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4" id="24"/>
          <p:cNvSpPr/>
          <p:nvPr/>
        </p:nvSpPr>
        <p:spPr>
          <a:xfrm flipH="false" flipV="false" rot="0">
            <a:off x="16077300" y="1164364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7" y="0"/>
                </a:lnTo>
                <a:lnTo>
                  <a:pt x="464957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5" id="25"/>
          <p:cNvSpPr/>
          <p:nvPr/>
        </p:nvSpPr>
        <p:spPr>
          <a:xfrm flipH="false" flipV="false" rot="0">
            <a:off x="15612344" y="1164364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6" y="0"/>
                </a:lnTo>
                <a:lnTo>
                  <a:pt x="464956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1028700"/>
            <a:ext cx="16230600" cy="736284"/>
            <a:chOff x="0" y="0"/>
            <a:chExt cx="21640800" cy="981712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0" y="0"/>
              <a:ext cx="21640800" cy="981712"/>
              <a:chOff x="0" y="0"/>
              <a:chExt cx="5486612" cy="248894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5486612" cy="248894"/>
              </a:xfrm>
              <a:custGeom>
                <a:avLst/>
                <a:gdLst/>
                <a:ahLst/>
                <a:cxnLst/>
                <a:rect r="r" b="b" t="t" l="l"/>
                <a:pathLst>
                  <a:path h="248894" w="5486612">
                    <a:moveTo>
                      <a:pt x="47700" y="0"/>
                    </a:moveTo>
                    <a:lnTo>
                      <a:pt x="5438913" y="0"/>
                    </a:lnTo>
                    <a:cubicBezTo>
                      <a:pt x="5451564" y="0"/>
                      <a:pt x="5463696" y="5025"/>
                      <a:pt x="5472642" y="13971"/>
                    </a:cubicBezTo>
                    <a:cubicBezTo>
                      <a:pt x="5481587" y="22916"/>
                      <a:pt x="5486612" y="35049"/>
                      <a:pt x="5486612" y="47700"/>
                    </a:cubicBezTo>
                    <a:lnTo>
                      <a:pt x="5486612" y="201195"/>
                    </a:lnTo>
                    <a:cubicBezTo>
                      <a:pt x="5486612" y="213846"/>
                      <a:pt x="5481587" y="225978"/>
                      <a:pt x="5472642" y="234923"/>
                    </a:cubicBezTo>
                    <a:cubicBezTo>
                      <a:pt x="5463696" y="243869"/>
                      <a:pt x="5451564" y="248894"/>
                      <a:pt x="5438913" y="248894"/>
                    </a:cubicBezTo>
                    <a:lnTo>
                      <a:pt x="47700" y="248894"/>
                    </a:lnTo>
                    <a:cubicBezTo>
                      <a:pt x="35049" y="248894"/>
                      <a:pt x="22916" y="243869"/>
                      <a:pt x="13971" y="234923"/>
                    </a:cubicBezTo>
                    <a:cubicBezTo>
                      <a:pt x="5025" y="225978"/>
                      <a:pt x="0" y="213846"/>
                      <a:pt x="0" y="201195"/>
                    </a:cubicBezTo>
                    <a:lnTo>
                      <a:pt x="0" y="47700"/>
                    </a:lnTo>
                    <a:cubicBezTo>
                      <a:pt x="0" y="35049"/>
                      <a:pt x="5025" y="22916"/>
                      <a:pt x="13971" y="13971"/>
                    </a:cubicBezTo>
                    <a:cubicBezTo>
                      <a:pt x="22916" y="5025"/>
                      <a:pt x="35049" y="0"/>
                      <a:pt x="477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38100"/>
                <a:ext cx="5486612" cy="2869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7" id="7"/>
            <p:cNvSpPr/>
            <p:nvPr/>
          </p:nvSpPr>
          <p:spPr>
            <a:xfrm flipH="false" flipV="false" rot="0">
              <a:off x="20684742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8" id="8"/>
            <p:cNvSpPr/>
            <p:nvPr/>
          </p:nvSpPr>
          <p:spPr>
            <a:xfrm flipH="false" flipV="false" rot="0">
              <a:off x="20064800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19444859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1" y="0"/>
                  </a:lnTo>
                  <a:lnTo>
                    <a:pt x="619941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0" id="10"/>
            <p:cNvSpPr txBox="true"/>
            <p:nvPr/>
          </p:nvSpPr>
          <p:spPr>
            <a:xfrm rot="0">
              <a:off x="550124" y="260984"/>
              <a:ext cx="16773206" cy="4722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600"/>
                </a:lnSpc>
              </a:pPr>
              <a:r>
                <a:rPr lang="en-US" sz="2600" b="true">
                  <a:solidFill>
                    <a:srgbClr val="0400CD"/>
                  </a:solidFill>
                  <a:latin typeface="Cy Grotesk Key Bold"/>
                  <a:ea typeface="Cy Grotesk Key Bold"/>
                  <a:cs typeface="Cy Grotesk Key Bold"/>
                  <a:sym typeface="Cy Grotesk Key Bold"/>
                </a:rPr>
                <a:t>ООО «Институт «Информационного моделирования и Архитектуры»</a:t>
              </a: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0">
            <a:off x="1028700" y="2165565"/>
            <a:ext cx="6698093" cy="5955870"/>
          </a:xfrm>
          <a:custGeom>
            <a:avLst/>
            <a:gdLst/>
            <a:ahLst/>
            <a:cxnLst/>
            <a:rect r="r" b="b" t="t" l="l"/>
            <a:pathLst>
              <a:path h="5955870" w="6698093">
                <a:moveTo>
                  <a:pt x="0" y="0"/>
                </a:moveTo>
                <a:lnTo>
                  <a:pt x="6698093" y="0"/>
                </a:lnTo>
                <a:lnTo>
                  <a:pt x="6698093" y="5955870"/>
                </a:lnTo>
                <a:lnTo>
                  <a:pt x="0" y="595587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8375" t="0" r="-14781" b="-3878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-5400000">
            <a:off x="7398769" y="7888957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6" y="0"/>
                </a:lnTo>
                <a:lnTo>
                  <a:pt x="464956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7978583" y="3319825"/>
            <a:ext cx="8966907" cy="6342998"/>
          </a:xfrm>
          <a:custGeom>
            <a:avLst/>
            <a:gdLst/>
            <a:ahLst/>
            <a:cxnLst/>
            <a:rect r="r" b="b" t="t" l="l"/>
            <a:pathLst>
              <a:path h="6342998" w="8966907">
                <a:moveTo>
                  <a:pt x="0" y="0"/>
                </a:moveTo>
                <a:lnTo>
                  <a:pt x="8966906" y="0"/>
                </a:lnTo>
                <a:lnTo>
                  <a:pt x="8966906" y="6342998"/>
                </a:lnTo>
                <a:lnTo>
                  <a:pt x="0" y="63429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6025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5551299" y="2802004"/>
            <a:ext cx="2055864" cy="1035642"/>
          </a:xfrm>
          <a:custGeom>
            <a:avLst/>
            <a:gdLst/>
            <a:ahLst/>
            <a:cxnLst/>
            <a:rect r="r" b="b" t="t" l="l"/>
            <a:pathLst>
              <a:path h="1035642" w="2055864">
                <a:moveTo>
                  <a:pt x="0" y="0"/>
                </a:moveTo>
                <a:lnTo>
                  <a:pt x="2055864" y="0"/>
                </a:lnTo>
                <a:lnTo>
                  <a:pt x="2055864" y="1035641"/>
                </a:lnTo>
                <a:lnTo>
                  <a:pt x="0" y="103564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3442482" y="5329079"/>
            <a:ext cx="3929221" cy="3929221"/>
          </a:xfrm>
          <a:custGeom>
            <a:avLst/>
            <a:gdLst/>
            <a:ahLst/>
            <a:cxnLst/>
            <a:rect r="r" b="b" t="t" l="l"/>
            <a:pathLst>
              <a:path h="3929221" w="3929221">
                <a:moveTo>
                  <a:pt x="0" y="0"/>
                </a:moveTo>
                <a:lnTo>
                  <a:pt x="3929221" y="0"/>
                </a:lnTo>
                <a:lnTo>
                  <a:pt x="3929221" y="3929221"/>
                </a:lnTo>
                <a:lnTo>
                  <a:pt x="0" y="39292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1028700" y="1028700"/>
            <a:ext cx="16230600" cy="736284"/>
            <a:chOff x="0" y="0"/>
            <a:chExt cx="21640800" cy="981712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0"/>
              <a:ext cx="21640800" cy="981712"/>
              <a:chOff x="0" y="0"/>
              <a:chExt cx="5486612" cy="248894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5486612" cy="248894"/>
              </a:xfrm>
              <a:custGeom>
                <a:avLst/>
                <a:gdLst/>
                <a:ahLst/>
                <a:cxnLst/>
                <a:rect r="r" b="b" t="t" l="l"/>
                <a:pathLst>
                  <a:path h="248894" w="5486612">
                    <a:moveTo>
                      <a:pt x="47700" y="0"/>
                    </a:moveTo>
                    <a:lnTo>
                      <a:pt x="5438913" y="0"/>
                    </a:lnTo>
                    <a:cubicBezTo>
                      <a:pt x="5451564" y="0"/>
                      <a:pt x="5463696" y="5025"/>
                      <a:pt x="5472642" y="13971"/>
                    </a:cubicBezTo>
                    <a:cubicBezTo>
                      <a:pt x="5481587" y="22916"/>
                      <a:pt x="5486612" y="35049"/>
                      <a:pt x="5486612" y="47700"/>
                    </a:cubicBezTo>
                    <a:lnTo>
                      <a:pt x="5486612" y="201195"/>
                    </a:lnTo>
                    <a:cubicBezTo>
                      <a:pt x="5486612" y="213846"/>
                      <a:pt x="5481587" y="225978"/>
                      <a:pt x="5472642" y="234923"/>
                    </a:cubicBezTo>
                    <a:cubicBezTo>
                      <a:pt x="5463696" y="243869"/>
                      <a:pt x="5451564" y="248894"/>
                      <a:pt x="5438913" y="248894"/>
                    </a:cubicBezTo>
                    <a:lnTo>
                      <a:pt x="47700" y="248894"/>
                    </a:lnTo>
                    <a:cubicBezTo>
                      <a:pt x="35049" y="248894"/>
                      <a:pt x="22916" y="243869"/>
                      <a:pt x="13971" y="234923"/>
                    </a:cubicBezTo>
                    <a:cubicBezTo>
                      <a:pt x="5025" y="225978"/>
                      <a:pt x="0" y="213846"/>
                      <a:pt x="0" y="201195"/>
                    </a:cubicBezTo>
                    <a:lnTo>
                      <a:pt x="0" y="47700"/>
                    </a:lnTo>
                    <a:cubicBezTo>
                      <a:pt x="0" y="35049"/>
                      <a:pt x="5025" y="22916"/>
                      <a:pt x="13971" y="13971"/>
                    </a:cubicBezTo>
                    <a:cubicBezTo>
                      <a:pt x="22916" y="5025"/>
                      <a:pt x="35049" y="0"/>
                      <a:pt x="477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7" id="7"/>
              <p:cNvSpPr txBox="true"/>
              <p:nvPr/>
            </p:nvSpPr>
            <p:spPr>
              <a:xfrm>
                <a:off x="0" y="-38100"/>
                <a:ext cx="5486612" cy="2869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8" id="8"/>
            <p:cNvSpPr/>
            <p:nvPr/>
          </p:nvSpPr>
          <p:spPr>
            <a:xfrm flipH="false" flipV="false" rot="0">
              <a:off x="20684742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20064800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0" id="10"/>
            <p:cNvSpPr/>
            <p:nvPr/>
          </p:nvSpPr>
          <p:spPr>
            <a:xfrm flipH="false" flipV="false" rot="0">
              <a:off x="19444859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1" y="0"/>
                  </a:lnTo>
                  <a:lnTo>
                    <a:pt x="619941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1" id="11"/>
            <p:cNvSpPr txBox="true"/>
            <p:nvPr/>
          </p:nvSpPr>
          <p:spPr>
            <a:xfrm rot="0">
              <a:off x="550124" y="260984"/>
              <a:ext cx="16773206" cy="4722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600"/>
                </a:lnSpc>
              </a:pPr>
              <a:r>
                <a:rPr lang="en-US" sz="2600" b="true">
                  <a:solidFill>
                    <a:srgbClr val="0400CD"/>
                  </a:solidFill>
                  <a:latin typeface="Cy Grotesk Key Bold"/>
                  <a:ea typeface="Cy Grotesk Key Bold"/>
                  <a:cs typeface="Cy Grotesk Key Bold"/>
                  <a:sym typeface="Cy Grotesk Key Bold"/>
                </a:rPr>
                <a:t>ООО «Институт «Информационного моделирования и Архитектуры»</a:t>
              </a: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10609362" y="1558767"/>
            <a:ext cx="804161" cy="806177"/>
          </a:xfrm>
          <a:custGeom>
            <a:avLst/>
            <a:gdLst/>
            <a:ahLst/>
            <a:cxnLst/>
            <a:rect r="r" b="b" t="t" l="l"/>
            <a:pathLst>
              <a:path h="806177" w="804161">
                <a:moveTo>
                  <a:pt x="0" y="0"/>
                </a:moveTo>
                <a:lnTo>
                  <a:pt x="804162" y="0"/>
                </a:lnTo>
                <a:lnTo>
                  <a:pt x="804162" y="806177"/>
                </a:lnTo>
                <a:lnTo>
                  <a:pt x="0" y="80617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6542257" y="8551061"/>
            <a:ext cx="1414478" cy="1414478"/>
          </a:xfrm>
          <a:custGeom>
            <a:avLst/>
            <a:gdLst/>
            <a:ahLst/>
            <a:cxnLst/>
            <a:rect r="r" b="b" t="t" l="l"/>
            <a:pathLst>
              <a:path h="1414478" w="1414478">
                <a:moveTo>
                  <a:pt x="0" y="0"/>
                </a:moveTo>
                <a:lnTo>
                  <a:pt x="1414478" y="0"/>
                </a:lnTo>
                <a:lnTo>
                  <a:pt x="1414478" y="1414478"/>
                </a:lnTo>
                <a:lnTo>
                  <a:pt x="0" y="141447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1028700" y="2431619"/>
            <a:ext cx="9320890" cy="539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99"/>
              </a:lnSpc>
            </a:pPr>
            <a:r>
              <a:rPr lang="en-US" sz="3999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НАШИ РЕНДЕРЫ 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1028700" y="3218086"/>
            <a:ext cx="6793226" cy="3409726"/>
          </a:xfrm>
          <a:custGeom>
            <a:avLst/>
            <a:gdLst/>
            <a:ahLst/>
            <a:cxnLst/>
            <a:rect r="r" b="b" t="t" l="l"/>
            <a:pathLst>
              <a:path h="3409726" w="6793226">
                <a:moveTo>
                  <a:pt x="0" y="0"/>
                </a:moveTo>
                <a:lnTo>
                  <a:pt x="6793226" y="0"/>
                </a:lnTo>
                <a:lnTo>
                  <a:pt x="6793226" y="3409726"/>
                </a:lnTo>
                <a:lnTo>
                  <a:pt x="0" y="340972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-5026" r="-895" b="-8044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8165082" y="3218086"/>
            <a:ext cx="7755147" cy="3409726"/>
          </a:xfrm>
          <a:custGeom>
            <a:avLst/>
            <a:gdLst/>
            <a:ahLst/>
            <a:cxnLst/>
            <a:rect r="r" b="b" t="t" l="l"/>
            <a:pathLst>
              <a:path h="3409726" w="7755147">
                <a:moveTo>
                  <a:pt x="0" y="0"/>
                </a:moveTo>
                <a:lnTo>
                  <a:pt x="7755147" y="0"/>
                </a:lnTo>
                <a:lnTo>
                  <a:pt x="7755147" y="3409726"/>
                </a:lnTo>
                <a:lnTo>
                  <a:pt x="0" y="3409726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-15281" r="-2053" b="-15281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8165082" y="6875462"/>
            <a:ext cx="7755147" cy="3090076"/>
          </a:xfrm>
          <a:custGeom>
            <a:avLst/>
            <a:gdLst/>
            <a:ahLst/>
            <a:cxnLst/>
            <a:rect r="r" b="b" t="t" l="l"/>
            <a:pathLst>
              <a:path h="3090076" w="7755147">
                <a:moveTo>
                  <a:pt x="0" y="0"/>
                </a:moveTo>
                <a:lnTo>
                  <a:pt x="7755147" y="0"/>
                </a:lnTo>
                <a:lnTo>
                  <a:pt x="7755147" y="3090077"/>
                </a:lnTo>
                <a:lnTo>
                  <a:pt x="0" y="3090077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85572" t="-13467" r="0" b="-9368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028700" y="6865395"/>
            <a:ext cx="6804000" cy="3100144"/>
          </a:xfrm>
          <a:custGeom>
            <a:avLst/>
            <a:gdLst/>
            <a:ahLst/>
            <a:cxnLst/>
            <a:rect r="r" b="b" t="t" l="l"/>
            <a:pathLst>
              <a:path h="3100144" w="6804000">
                <a:moveTo>
                  <a:pt x="0" y="0"/>
                </a:moveTo>
                <a:lnTo>
                  <a:pt x="6804000" y="0"/>
                </a:lnTo>
                <a:lnTo>
                  <a:pt x="6804000" y="3100144"/>
                </a:lnTo>
                <a:lnTo>
                  <a:pt x="0" y="3100144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l="0" t="-23029" r="0" b="-2070"/>
            </a:stretch>
          </a:blipFill>
        </p:spPr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3442482" y="5076825"/>
            <a:ext cx="3929221" cy="3929221"/>
          </a:xfrm>
          <a:custGeom>
            <a:avLst/>
            <a:gdLst/>
            <a:ahLst/>
            <a:cxnLst/>
            <a:rect r="r" b="b" t="t" l="l"/>
            <a:pathLst>
              <a:path h="3929221" w="3929221">
                <a:moveTo>
                  <a:pt x="0" y="0"/>
                </a:moveTo>
                <a:lnTo>
                  <a:pt x="3929221" y="0"/>
                </a:lnTo>
                <a:lnTo>
                  <a:pt x="3929221" y="3929221"/>
                </a:lnTo>
                <a:lnTo>
                  <a:pt x="0" y="39292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609362" y="1558767"/>
            <a:ext cx="804161" cy="806177"/>
          </a:xfrm>
          <a:custGeom>
            <a:avLst/>
            <a:gdLst/>
            <a:ahLst/>
            <a:cxnLst/>
            <a:rect r="r" b="b" t="t" l="l"/>
            <a:pathLst>
              <a:path h="806177" w="804161">
                <a:moveTo>
                  <a:pt x="0" y="0"/>
                </a:moveTo>
                <a:lnTo>
                  <a:pt x="804162" y="0"/>
                </a:lnTo>
                <a:lnTo>
                  <a:pt x="804162" y="806177"/>
                </a:lnTo>
                <a:lnTo>
                  <a:pt x="0" y="8061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5400000">
            <a:off x="13347016" y="9733061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7" y="0"/>
                </a:lnTo>
                <a:lnTo>
                  <a:pt x="464957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028700" y="1028700"/>
            <a:ext cx="16230600" cy="736284"/>
            <a:chOff x="0" y="0"/>
            <a:chExt cx="21640800" cy="981712"/>
          </a:xfrm>
        </p:grpSpPr>
        <p:grpSp>
          <p:nvGrpSpPr>
            <p:cNvPr name="Group 7" id="7"/>
            <p:cNvGrpSpPr/>
            <p:nvPr/>
          </p:nvGrpSpPr>
          <p:grpSpPr>
            <a:xfrm rot="0">
              <a:off x="0" y="0"/>
              <a:ext cx="21640800" cy="981712"/>
              <a:chOff x="0" y="0"/>
              <a:chExt cx="5486612" cy="248894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5486612" cy="248894"/>
              </a:xfrm>
              <a:custGeom>
                <a:avLst/>
                <a:gdLst/>
                <a:ahLst/>
                <a:cxnLst/>
                <a:rect r="r" b="b" t="t" l="l"/>
                <a:pathLst>
                  <a:path h="248894" w="5486612">
                    <a:moveTo>
                      <a:pt x="47700" y="0"/>
                    </a:moveTo>
                    <a:lnTo>
                      <a:pt x="5438913" y="0"/>
                    </a:lnTo>
                    <a:cubicBezTo>
                      <a:pt x="5451564" y="0"/>
                      <a:pt x="5463696" y="5025"/>
                      <a:pt x="5472642" y="13971"/>
                    </a:cubicBezTo>
                    <a:cubicBezTo>
                      <a:pt x="5481587" y="22916"/>
                      <a:pt x="5486612" y="35049"/>
                      <a:pt x="5486612" y="47700"/>
                    </a:cubicBezTo>
                    <a:lnTo>
                      <a:pt x="5486612" y="201195"/>
                    </a:lnTo>
                    <a:cubicBezTo>
                      <a:pt x="5486612" y="213846"/>
                      <a:pt x="5481587" y="225978"/>
                      <a:pt x="5472642" y="234923"/>
                    </a:cubicBezTo>
                    <a:cubicBezTo>
                      <a:pt x="5463696" y="243869"/>
                      <a:pt x="5451564" y="248894"/>
                      <a:pt x="5438913" y="248894"/>
                    </a:cubicBezTo>
                    <a:lnTo>
                      <a:pt x="47700" y="248894"/>
                    </a:lnTo>
                    <a:cubicBezTo>
                      <a:pt x="35049" y="248894"/>
                      <a:pt x="22916" y="243869"/>
                      <a:pt x="13971" y="234923"/>
                    </a:cubicBezTo>
                    <a:cubicBezTo>
                      <a:pt x="5025" y="225978"/>
                      <a:pt x="0" y="213846"/>
                      <a:pt x="0" y="201195"/>
                    </a:cubicBezTo>
                    <a:lnTo>
                      <a:pt x="0" y="47700"/>
                    </a:lnTo>
                    <a:cubicBezTo>
                      <a:pt x="0" y="35049"/>
                      <a:pt x="5025" y="22916"/>
                      <a:pt x="13971" y="13971"/>
                    </a:cubicBezTo>
                    <a:cubicBezTo>
                      <a:pt x="22916" y="5025"/>
                      <a:pt x="35049" y="0"/>
                      <a:pt x="477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38100"/>
                <a:ext cx="5486612" cy="2869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10" id="10"/>
            <p:cNvSpPr/>
            <p:nvPr/>
          </p:nvSpPr>
          <p:spPr>
            <a:xfrm flipH="false" flipV="false" rot="0">
              <a:off x="20684742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20064800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19444859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1" y="0"/>
                  </a:lnTo>
                  <a:lnTo>
                    <a:pt x="619941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3" id="13"/>
            <p:cNvSpPr txBox="true"/>
            <p:nvPr/>
          </p:nvSpPr>
          <p:spPr>
            <a:xfrm rot="0">
              <a:off x="550124" y="260984"/>
              <a:ext cx="16773206" cy="4722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600"/>
                </a:lnSpc>
              </a:pPr>
              <a:r>
                <a:rPr lang="en-US" sz="2600" b="true">
                  <a:solidFill>
                    <a:srgbClr val="0400CD"/>
                  </a:solidFill>
                  <a:latin typeface="Cy Grotesk Key Bold"/>
                  <a:ea typeface="Cy Grotesk Key Bold"/>
                  <a:cs typeface="Cy Grotesk Key Bold"/>
                  <a:sym typeface="Cy Grotesk Key Bold"/>
                </a:rPr>
                <a:t>ООО «Институт «Информационного моделирования и Архитектуры»</a:t>
              </a: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0">
            <a:off x="16174511" y="2597833"/>
            <a:ext cx="4226977" cy="4443603"/>
          </a:xfrm>
          <a:custGeom>
            <a:avLst/>
            <a:gdLst/>
            <a:ahLst/>
            <a:cxnLst/>
            <a:rect r="r" b="b" t="t" l="l"/>
            <a:pathLst>
              <a:path h="4443603" w="4226977">
                <a:moveTo>
                  <a:pt x="0" y="0"/>
                </a:moveTo>
                <a:lnTo>
                  <a:pt x="4226978" y="0"/>
                </a:lnTo>
                <a:lnTo>
                  <a:pt x="4226978" y="4443602"/>
                </a:lnTo>
                <a:lnTo>
                  <a:pt x="0" y="444360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028700" y="3833507"/>
            <a:ext cx="4423390" cy="3731427"/>
          </a:xfrm>
          <a:custGeom>
            <a:avLst/>
            <a:gdLst/>
            <a:ahLst/>
            <a:cxnLst/>
            <a:rect r="r" b="b" t="t" l="l"/>
            <a:pathLst>
              <a:path h="3731427" w="4423390">
                <a:moveTo>
                  <a:pt x="0" y="0"/>
                </a:moveTo>
                <a:lnTo>
                  <a:pt x="4423390" y="0"/>
                </a:lnTo>
                <a:lnTo>
                  <a:pt x="4423390" y="3731427"/>
                </a:lnTo>
                <a:lnTo>
                  <a:pt x="0" y="373142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4526595" y="4819634"/>
            <a:ext cx="8336308" cy="3991008"/>
          </a:xfrm>
          <a:custGeom>
            <a:avLst/>
            <a:gdLst/>
            <a:ahLst/>
            <a:cxnLst/>
            <a:rect r="r" b="b" t="t" l="l"/>
            <a:pathLst>
              <a:path h="3991008" w="8336308">
                <a:moveTo>
                  <a:pt x="0" y="0"/>
                </a:moveTo>
                <a:lnTo>
                  <a:pt x="8336308" y="0"/>
                </a:lnTo>
                <a:lnTo>
                  <a:pt x="8336308" y="3991008"/>
                </a:lnTo>
                <a:lnTo>
                  <a:pt x="0" y="3991008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0888004" y="5985857"/>
            <a:ext cx="6609867" cy="3478443"/>
          </a:xfrm>
          <a:custGeom>
            <a:avLst/>
            <a:gdLst/>
            <a:ahLst/>
            <a:cxnLst/>
            <a:rect r="r" b="b" t="t" l="l"/>
            <a:pathLst>
              <a:path h="3478443" w="6609867">
                <a:moveTo>
                  <a:pt x="0" y="0"/>
                </a:moveTo>
                <a:lnTo>
                  <a:pt x="6609867" y="0"/>
                </a:lnTo>
                <a:lnTo>
                  <a:pt x="6609867" y="3478443"/>
                </a:lnTo>
                <a:lnTo>
                  <a:pt x="0" y="3478443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6542257" y="8551061"/>
            <a:ext cx="1414478" cy="1414478"/>
          </a:xfrm>
          <a:custGeom>
            <a:avLst/>
            <a:gdLst/>
            <a:ahLst/>
            <a:cxnLst/>
            <a:rect r="r" b="b" t="t" l="l"/>
            <a:pathLst>
              <a:path h="1414478" w="1414478">
                <a:moveTo>
                  <a:pt x="0" y="0"/>
                </a:moveTo>
                <a:lnTo>
                  <a:pt x="1414478" y="0"/>
                </a:lnTo>
                <a:lnTo>
                  <a:pt x="1414478" y="1414478"/>
                </a:lnTo>
                <a:lnTo>
                  <a:pt x="0" y="1414478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1028700" y="2453614"/>
            <a:ext cx="13477118" cy="1044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99"/>
              </a:lnSpc>
            </a:pPr>
            <a:r>
              <a:rPr lang="en-US" sz="3999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КУРСЫ ДЛЯ </a:t>
            </a:r>
          </a:p>
          <a:p>
            <a:pPr algn="l">
              <a:lnSpc>
                <a:spcPts val="3999"/>
              </a:lnSpc>
            </a:pPr>
            <a:r>
              <a:rPr lang="en-US" sz="3999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АРХИТЕКТОРОВ-ВИЗУАЛИЗАТОРОВ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2969689"/>
            <a:ext cx="9920602" cy="1044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99"/>
              </a:lnSpc>
            </a:pPr>
            <a:r>
              <a:rPr lang="en-US" sz="3999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КАК ПОМОГАЕТ ЦИФРОВИЗАЦИЯ?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866556" y="5063871"/>
            <a:ext cx="9082746" cy="3480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658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БЫСТРЕЕ ПРОЕКТИРУЕМ</a:t>
            </a:r>
          </a:p>
          <a:p>
            <a:pPr algn="l">
              <a:lnSpc>
                <a:spcPts val="5658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М</a:t>
            </a: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еньше</a:t>
            </a: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 ОШИБОК</a:t>
            </a:r>
          </a:p>
          <a:p>
            <a:pPr algn="l">
              <a:lnSpc>
                <a:spcPts val="5658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КОНКУРЕНТНОЕ ПРЕИМУЩЕСТВО</a:t>
            </a:r>
          </a:p>
          <a:p>
            <a:pPr algn="l">
              <a:lnSpc>
                <a:spcPts val="5658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МАСШТАБИРУЕМОСТЬ КОМАНДЫ</a:t>
            </a:r>
          </a:p>
          <a:p>
            <a:pPr algn="l">
              <a:lnSpc>
                <a:spcPts val="5658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УПРАВЛЯЕМОСТЬ И ПРОЗРАЧНОСТЬ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1028700" y="5340096"/>
            <a:ext cx="486896" cy="488117"/>
          </a:xfrm>
          <a:custGeom>
            <a:avLst/>
            <a:gdLst/>
            <a:ahLst/>
            <a:cxnLst/>
            <a:rect r="r" b="b" t="t" l="l"/>
            <a:pathLst>
              <a:path h="488117" w="486896">
                <a:moveTo>
                  <a:pt x="0" y="0"/>
                </a:moveTo>
                <a:lnTo>
                  <a:pt x="486896" y="0"/>
                </a:lnTo>
                <a:lnTo>
                  <a:pt x="486896" y="488117"/>
                </a:lnTo>
                <a:lnTo>
                  <a:pt x="0" y="48811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028700" y="1028700"/>
            <a:ext cx="16230600" cy="736284"/>
            <a:chOff x="0" y="0"/>
            <a:chExt cx="21640800" cy="981712"/>
          </a:xfrm>
        </p:grpSpPr>
        <p:grpSp>
          <p:nvGrpSpPr>
            <p:cNvPr name="Group 7" id="7"/>
            <p:cNvGrpSpPr/>
            <p:nvPr/>
          </p:nvGrpSpPr>
          <p:grpSpPr>
            <a:xfrm rot="0">
              <a:off x="0" y="0"/>
              <a:ext cx="21640800" cy="981712"/>
              <a:chOff x="0" y="0"/>
              <a:chExt cx="5486612" cy="248894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5486612" cy="248894"/>
              </a:xfrm>
              <a:custGeom>
                <a:avLst/>
                <a:gdLst/>
                <a:ahLst/>
                <a:cxnLst/>
                <a:rect r="r" b="b" t="t" l="l"/>
                <a:pathLst>
                  <a:path h="248894" w="5486612">
                    <a:moveTo>
                      <a:pt x="47700" y="0"/>
                    </a:moveTo>
                    <a:lnTo>
                      <a:pt x="5438913" y="0"/>
                    </a:lnTo>
                    <a:cubicBezTo>
                      <a:pt x="5451564" y="0"/>
                      <a:pt x="5463696" y="5025"/>
                      <a:pt x="5472642" y="13971"/>
                    </a:cubicBezTo>
                    <a:cubicBezTo>
                      <a:pt x="5481587" y="22916"/>
                      <a:pt x="5486612" y="35049"/>
                      <a:pt x="5486612" y="47700"/>
                    </a:cubicBezTo>
                    <a:lnTo>
                      <a:pt x="5486612" y="201195"/>
                    </a:lnTo>
                    <a:cubicBezTo>
                      <a:pt x="5486612" y="213846"/>
                      <a:pt x="5481587" y="225978"/>
                      <a:pt x="5472642" y="234923"/>
                    </a:cubicBezTo>
                    <a:cubicBezTo>
                      <a:pt x="5463696" y="243869"/>
                      <a:pt x="5451564" y="248894"/>
                      <a:pt x="5438913" y="248894"/>
                    </a:cubicBezTo>
                    <a:lnTo>
                      <a:pt x="47700" y="248894"/>
                    </a:lnTo>
                    <a:cubicBezTo>
                      <a:pt x="35049" y="248894"/>
                      <a:pt x="22916" y="243869"/>
                      <a:pt x="13971" y="234923"/>
                    </a:cubicBezTo>
                    <a:cubicBezTo>
                      <a:pt x="5025" y="225978"/>
                      <a:pt x="0" y="213846"/>
                      <a:pt x="0" y="201195"/>
                    </a:cubicBezTo>
                    <a:lnTo>
                      <a:pt x="0" y="47700"/>
                    </a:lnTo>
                    <a:cubicBezTo>
                      <a:pt x="0" y="35049"/>
                      <a:pt x="5025" y="22916"/>
                      <a:pt x="13971" y="13971"/>
                    </a:cubicBezTo>
                    <a:cubicBezTo>
                      <a:pt x="22916" y="5025"/>
                      <a:pt x="35049" y="0"/>
                      <a:pt x="477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38100"/>
                <a:ext cx="5486612" cy="2869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10" id="10"/>
            <p:cNvSpPr/>
            <p:nvPr/>
          </p:nvSpPr>
          <p:spPr>
            <a:xfrm flipH="false" flipV="false" rot="0">
              <a:off x="20684742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20064800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19444859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1" y="0"/>
                  </a:lnTo>
                  <a:lnTo>
                    <a:pt x="619941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3" id="13"/>
            <p:cNvSpPr txBox="true"/>
            <p:nvPr/>
          </p:nvSpPr>
          <p:spPr>
            <a:xfrm rot="0">
              <a:off x="550124" y="260984"/>
              <a:ext cx="16773206" cy="4722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600"/>
                </a:lnSpc>
              </a:pPr>
              <a:r>
                <a:rPr lang="en-US" sz="2600" b="true">
                  <a:solidFill>
                    <a:srgbClr val="0400CD"/>
                  </a:solidFill>
                  <a:latin typeface="Cy Grotesk Key Bold"/>
                  <a:ea typeface="Cy Grotesk Key Bold"/>
                  <a:cs typeface="Cy Grotesk Key Bold"/>
                  <a:sym typeface="Cy Grotesk Key Bold"/>
                </a:rPr>
                <a:t>ООО «Институт «Информационного моделирования и Архитектуры»</a:t>
              </a: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0">
            <a:off x="1028700" y="6063996"/>
            <a:ext cx="486896" cy="488117"/>
          </a:xfrm>
          <a:custGeom>
            <a:avLst/>
            <a:gdLst/>
            <a:ahLst/>
            <a:cxnLst/>
            <a:rect r="r" b="b" t="t" l="l"/>
            <a:pathLst>
              <a:path h="488117" w="486896">
                <a:moveTo>
                  <a:pt x="0" y="0"/>
                </a:moveTo>
                <a:lnTo>
                  <a:pt x="486896" y="0"/>
                </a:lnTo>
                <a:lnTo>
                  <a:pt x="486896" y="488117"/>
                </a:lnTo>
                <a:lnTo>
                  <a:pt x="0" y="48811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028700" y="6790238"/>
            <a:ext cx="486896" cy="488117"/>
          </a:xfrm>
          <a:custGeom>
            <a:avLst/>
            <a:gdLst/>
            <a:ahLst/>
            <a:cxnLst/>
            <a:rect r="r" b="b" t="t" l="l"/>
            <a:pathLst>
              <a:path h="488117" w="486896">
                <a:moveTo>
                  <a:pt x="0" y="0"/>
                </a:moveTo>
                <a:lnTo>
                  <a:pt x="486896" y="0"/>
                </a:lnTo>
                <a:lnTo>
                  <a:pt x="486896" y="488117"/>
                </a:lnTo>
                <a:lnTo>
                  <a:pt x="0" y="48811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028700" y="7516480"/>
            <a:ext cx="486896" cy="488117"/>
          </a:xfrm>
          <a:custGeom>
            <a:avLst/>
            <a:gdLst/>
            <a:ahLst/>
            <a:cxnLst/>
            <a:rect r="r" b="b" t="t" l="l"/>
            <a:pathLst>
              <a:path h="488117" w="486896">
                <a:moveTo>
                  <a:pt x="0" y="0"/>
                </a:moveTo>
                <a:lnTo>
                  <a:pt x="486896" y="0"/>
                </a:lnTo>
                <a:lnTo>
                  <a:pt x="486896" y="488116"/>
                </a:lnTo>
                <a:lnTo>
                  <a:pt x="0" y="4881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028700" y="8242721"/>
            <a:ext cx="486896" cy="488117"/>
          </a:xfrm>
          <a:custGeom>
            <a:avLst/>
            <a:gdLst/>
            <a:ahLst/>
            <a:cxnLst/>
            <a:rect r="r" b="b" t="t" l="l"/>
            <a:pathLst>
              <a:path h="488117" w="486896">
                <a:moveTo>
                  <a:pt x="0" y="0"/>
                </a:moveTo>
                <a:lnTo>
                  <a:pt x="486896" y="0"/>
                </a:lnTo>
                <a:lnTo>
                  <a:pt x="486896" y="488117"/>
                </a:lnTo>
                <a:lnTo>
                  <a:pt x="0" y="48811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8" id="18"/>
          <p:cNvGrpSpPr/>
          <p:nvPr/>
        </p:nvGrpSpPr>
        <p:grpSpPr>
          <a:xfrm rot="0">
            <a:off x="10030211" y="5340096"/>
            <a:ext cx="8410189" cy="5099304"/>
            <a:chOff x="0" y="0"/>
            <a:chExt cx="1031268" cy="625283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031268" cy="625283"/>
            </a:xfrm>
            <a:custGeom>
              <a:avLst/>
              <a:gdLst/>
              <a:ahLst/>
              <a:cxnLst/>
              <a:rect r="r" b="b" t="t" l="l"/>
              <a:pathLst>
                <a:path h="625283" w="1031268">
                  <a:moveTo>
                    <a:pt x="0" y="0"/>
                  </a:moveTo>
                  <a:lnTo>
                    <a:pt x="1031268" y="0"/>
                  </a:lnTo>
                  <a:lnTo>
                    <a:pt x="1031268" y="625283"/>
                  </a:lnTo>
                  <a:lnTo>
                    <a:pt x="0" y="625283"/>
                  </a:lnTo>
                  <a:close/>
                </a:path>
              </a:pathLst>
            </a:custGeom>
            <a:blipFill>
              <a:blip r:embed="rId7"/>
              <a:stretch>
                <a:fillRect l="0" t="-43283" r="-531" b="-25474"/>
              </a:stretch>
            </a:blipFill>
          </p:spPr>
        </p:sp>
      </p:grpSp>
      <p:sp>
        <p:nvSpPr>
          <p:cNvPr name="Freeform 20" id="20"/>
          <p:cNvSpPr/>
          <p:nvPr/>
        </p:nvSpPr>
        <p:spPr>
          <a:xfrm flipH="false" flipV="false" rot="0">
            <a:off x="9289204" y="4506031"/>
            <a:ext cx="1482015" cy="1557966"/>
          </a:xfrm>
          <a:custGeom>
            <a:avLst/>
            <a:gdLst/>
            <a:ahLst/>
            <a:cxnLst/>
            <a:rect r="r" b="b" t="t" l="l"/>
            <a:pathLst>
              <a:path h="1557966" w="1482015">
                <a:moveTo>
                  <a:pt x="0" y="0"/>
                </a:moveTo>
                <a:lnTo>
                  <a:pt x="1482015" y="0"/>
                </a:lnTo>
                <a:lnTo>
                  <a:pt x="1482015" y="1557965"/>
                </a:lnTo>
                <a:lnTo>
                  <a:pt x="0" y="155796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1" id="21"/>
          <p:cNvSpPr/>
          <p:nvPr/>
        </p:nvSpPr>
        <p:spPr>
          <a:xfrm flipH="true" flipV="false" rot="0">
            <a:off x="15001740" y="2715429"/>
            <a:ext cx="5210259" cy="2624668"/>
          </a:xfrm>
          <a:custGeom>
            <a:avLst/>
            <a:gdLst/>
            <a:ahLst/>
            <a:cxnLst/>
            <a:rect r="r" b="b" t="t" l="l"/>
            <a:pathLst>
              <a:path h="2624668" w="5210259">
                <a:moveTo>
                  <a:pt x="5210259" y="0"/>
                </a:moveTo>
                <a:lnTo>
                  <a:pt x="0" y="0"/>
                </a:lnTo>
                <a:lnTo>
                  <a:pt x="0" y="2624667"/>
                </a:lnTo>
                <a:lnTo>
                  <a:pt x="5210259" y="2624667"/>
                </a:lnTo>
                <a:lnTo>
                  <a:pt x="5210259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3442482" y="5076825"/>
            <a:ext cx="3929221" cy="3929221"/>
          </a:xfrm>
          <a:custGeom>
            <a:avLst/>
            <a:gdLst/>
            <a:ahLst/>
            <a:cxnLst/>
            <a:rect r="r" b="b" t="t" l="l"/>
            <a:pathLst>
              <a:path h="3929221" w="3929221">
                <a:moveTo>
                  <a:pt x="0" y="0"/>
                </a:moveTo>
                <a:lnTo>
                  <a:pt x="3929221" y="0"/>
                </a:lnTo>
                <a:lnTo>
                  <a:pt x="3929221" y="3929221"/>
                </a:lnTo>
                <a:lnTo>
                  <a:pt x="0" y="39292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609362" y="1558767"/>
            <a:ext cx="804161" cy="806177"/>
          </a:xfrm>
          <a:custGeom>
            <a:avLst/>
            <a:gdLst/>
            <a:ahLst/>
            <a:cxnLst/>
            <a:rect r="r" b="b" t="t" l="l"/>
            <a:pathLst>
              <a:path h="806177" w="804161">
                <a:moveTo>
                  <a:pt x="0" y="0"/>
                </a:moveTo>
                <a:lnTo>
                  <a:pt x="804162" y="0"/>
                </a:lnTo>
                <a:lnTo>
                  <a:pt x="804162" y="806177"/>
                </a:lnTo>
                <a:lnTo>
                  <a:pt x="0" y="8061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5400000">
            <a:off x="9461502" y="8891520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7" y="0"/>
                </a:lnTo>
                <a:lnTo>
                  <a:pt x="464957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028700" y="1028700"/>
            <a:ext cx="16230600" cy="736284"/>
            <a:chOff x="0" y="0"/>
            <a:chExt cx="21640800" cy="981712"/>
          </a:xfrm>
        </p:grpSpPr>
        <p:grpSp>
          <p:nvGrpSpPr>
            <p:cNvPr name="Group 7" id="7"/>
            <p:cNvGrpSpPr/>
            <p:nvPr/>
          </p:nvGrpSpPr>
          <p:grpSpPr>
            <a:xfrm rot="0">
              <a:off x="0" y="0"/>
              <a:ext cx="21640800" cy="981712"/>
              <a:chOff x="0" y="0"/>
              <a:chExt cx="5486612" cy="248894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5486612" cy="248894"/>
              </a:xfrm>
              <a:custGeom>
                <a:avLst/>
                <a:gdLst/>
                <a:ahLst/>
                <a:cxnLst/>
                <a:rect r="r" b="b" t="t" l="l"/>
                <a:pathLst>
                  <a:path h="248894" w="5486612">
                    <a:moveTo>
                      <a:pt x="47700" y="0"/>
                    </a:moveTo>
                    <a:lnTo>
                      <a:pt x="5438913" y="0"/>
                    </a:lnTo>
                    <a:cubicBezTo>
                      <a:pt x="5451564" y="0"/>
                      <a:pt x="5463696" y="5025"/>
                      <a:pt x="5472642" y="13971"/>
                    </a:cubicBezTo>
                    <a:cubicBezTo>
                      <a:pt x="5481587" y="22916"/>
                      <a:pt x="5486612" y="35049"/>
                      <a:pt x="5486612" y="47700"/>
                    </a:cubicBezTo>
                    <a:lnTo>
                      <a:pt x="5486612" y="201195"/>
                    </a:lnTo>
                    <a:cubicBezTo>
                      <a:pt x="5486612" y="213846"/>
                      <a:pt x="5481587" y="225978"/>
                      <a:pt x="5472642" y="234923"/>
                    </a:cubicBezTo>
                    <a:cubicBezTo>
                      <a:pt x="5463696" y="243869"/>
                      <a:pt x="5451564" y="248894"/>
                      <a:pt x="5438913" y="248894"/>
                    </a:cubicBezTo>
                    <a:lnTo>
                      <a:pt x="47700" y="248894"/>
                    </a:lnTo>
                    <a:cubicBezTo>
                      <a:pt x="35049" y="248894"/>
                      <a:pt x="22916" y="243869"/>
                      <a:pt x="13971" y="234923"/>
                    </a:cubicBezTo>
                    <a:cubicBezTo>
                      <a:pt x="5025" y="225978"/>
                      <a:pt x="0" y="213846"/>
                      <a:pt x="0" y="201195"/>
                    </a:cubicBezTo>
                    <a:lnTo>
                      <a:pt x="0" y="47700"/>
                    </a:lnTo>
                    <a:cubicBezTo>
                      <a:pt x="0" y="35049"/>
                      <a:pt x="5025" y="22916"/>
                      <a:pt x="13971" y="13971"/>
                    </a:cubicBezTo>
                    <a:cubicBezTo>
                      <a:pt x="22916" y="5025"/>
                      <a:pt x="35049" y="0"/>
                      <a:pt x="477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38100"/>
                <a:ext cx="5486612" cy="2869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10" id="10"/>
            <p:cNvSpPr/>
            <p:nvPr/>
          </p:nvSpPr>
          <p:spPr>
            <a:xfrm flipH="false" flipV="false" rot="0">
              <a:off x="20684742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20064800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19444859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1" y="0"/>
                  </a:lnTo>
                  <a:lnTo>
                    <a:pt x="619941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3" id="13"/>
            <p:cNvSpPr txBox="true"/>
            <p:nvPr/>
          </p:nvSpPr>
          <p:spPr>
            <a:xfrm rot="0">
              <a:off x="550124" y="260984"/>
              <a:ext cx="16773206" cy="4722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600"/>
                </a:lnSpc>
              </a:pPr>
              <a:r>
                <a:rPr lang="en-US" sz="2600" b="true">
                  <a:solidFill>
                    <a:srgbClr val="0400CD"/>
                  </a:solidFill>
                  <a:latin typeface="Cy Grotesk Key Bold"/>
                  <a:ea typeface="Cy Grotesk Key Bold"/>
                  <a:cs typeface="Cy Grotesk Key Bold"/>
                  <a:sym typeface="Cy Grotesk Key Bold"/>
                </a:rPr>
                <a:t>ООО «Институт «Информационного моделирования и Архитектуры»</a:t>
              </a: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0">
            <a:off x="16542257" y="8551061"/>
            <a:ext cx="1414478" cy="1414478"/>
          </a:xfrm>
          <a:custGeom>
            <a:avLst/>
            <a:gdLst/>
            <a:ahLst/>
            <a:cxnLst/>
            <a:rect r="r" b="b" t="t" l="l"/>
            <a:pathLst>
              <a:path h="1414478" w="1414478">
                <a:moveTo>
                  <a:pt x="0" y="0"/>
                </a:moveTo>
                <a:lnTo>
                  <a:pt x="1414478" y="0"/>
                </a:lnTo>
                <a:lnTo>
                  <a:pt x="1414478" y="1414478"/>
                </a:lnTo>
                <a:lnTo>
                  <a:pt x="0" y="141447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1028700" y="2962213"/>
            <a:ext cx="9320890" cy="539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99"/>
              </a:lnSpc>
            </a:pPr>
            <a:r>
              <a:rPr lang="en-US" sz="3999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С ЧЕМ СТАЛКИВАЕМСЯ?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28700" y="5471294"/>
            <a:ext cx="12409566" cy="26945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543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СОПРОТИВЛЕНИЕ КОМАНДЫ НОВЫМ ПОДХОДАМ</a:t>
            </a:r>
          </a:p>
          <a:p>
            <a:pPr algn="l">
              <a:lnSpc>
                <a:spcPts val="5543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Д</a:t>
            </a: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ефицит</a:t>
            </a: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 ЦИФРОВЫХ НАВЫКОВ</a:t>
            </a:r>
          </a:p>
          <a:p>
            <a:pPr algn="l">
              <a:lnSpc>
                <a:spcPts val="5543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СТОИМОСТЬ ВНЕДРЕНИЯ</a:t>
            </a:r>
          </a:p>
          <a:p>
            <a:pPr algn="l">
              <a:lnSpc>
                <a:spcPts val="5543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СОВМЕСТИМОСТЬ С ГОСЭКОСИСТЕМАМИ</a:t>
            </a:r>
          </a:p>
        </p:txBody>
      </p:sp>
      <p:sp>
        <p:nvSpPr>
          <p:cNvPr name="Freeform 17" id="17"/>
          <p:cNvSpPr/>
          <p:nvPr/>
        </p:nvSpPr>
        <p:spPr>
          <a:xfrm flipH="false" flipV="false" rot="0">
            <a:off x="16174511" y="2597833"/>
            <a:ext cx="4226977" cy="4443603"/>
          </a:xfrm>
          <a:custGeom>
            <a:avLst/>
            <a:gdLst/>
            <a:ahLst/>
            <a:cxnLst/>
            <a:rect r="r" b="b" t="t" l="l"/>
            <a:pathLst>
              <a:path h="4443603" w="4226977">
                <a:moveTo>
                  <a:pt x="0" y="0"/>
                </a:moveTo>
                <a:lnTo>
                  <a:pt x="4226978" y="0"/>
                </a:lnTo>
                <a:lnTo>
                  <a:pt x="4226978" y="4443602"/>
                </a:lnTo>
                <a:lnTo>
                  <a:pt x="0" y="444360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2836589"/>
            <a:ext cx="12200336" cy="1044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99"/>
              </a:lnSpc>
            </a:pPr>
            <a:r>
              <a:rPr lang="en-US" sz="3999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МЫ СОЗДАЁМ БУДУЩЕЕ ПРОЕКТИРОВАНИЯ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11591537" y="3607278"/>
            <a:ext cx="6696463" cy="6679722"/>
          </a:xfrm>
          <a:custGeom>
            <a:avLst/>
            <a:gdLst/>
            <a:ahLst/>
            <a:cxnLst/>
            <a:rect r="r" b="b" t="t" l="l"/>
            <a:pathLst>
              <a:path h="6679722" w="6696463">
                <a:moveTo>
                  <a:pt x="0" y="0"/>
                </a:moveTo>
                <a:lnTo>
                  <a:pt x="6696463" y="0"/>
                </a:lnTo>
                <a:lnTo>
                  <a:pt x="6696463" y="6679722"/>
                </a:lnTo>
                <a:lnTo>
                  <a:pt x="0" y="667972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2286829" y="4290739"/>
            <a:ext cx="2055864" cy="1035642"/>
          </a:xfrm>
          <a:custGeom>
            <a:avLst/>
            <a:gdLst/>
            <a:ahLst/>
            <a:cxnLst/>
            <a:rect r="r" b="b" t="t" l="l"/>
            <a:pathLst>
              <a:path h="1035642" w="2055864">
                <a:moveTo>
                  <a:pt x="0" y="0"/>
                </a:moveTo>
                <a:lnTo>
                  <a:pt x="2055864" y="0"/>
                </a:lnTo>
                <a:lnTo>
                  <a:pt x="2055864" y="1035641"/>
                </a:lnTo>
                <a:lnTo>
                  <a:pt x="0" y="103564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782597" y="5454556"/>
            <a:ext cx="9808940" cy="21172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784"/>
              </a:lnSpc>
            </a:pPr>
            <a:r>
              <a:rPr lang="en-US" sz="24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ИНФОРМА ЗАДАЁТ ТЕМП ПРОЕКТИРОВАНИЯ</a:t>
            </a:r>
          </a:p>
          <a:p>
            <a:pPr algn="l">
              <a:lnSpc>
                <a:spcPts val="5784"/>
              </a:lnSpc>
            </a:pPr>
            <a:r>
              <a:rPr lang="en-US" sz="24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ИИ</a:t>
            </a:r>
            <a:r>
              <a:rPr lang="en-US" sz="24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 — НАШ ИНСТРУМЕНТ И ПОМОЩНИК</a:t>
            </a:r>
          </a:p>
          <a:p>
            <a:pPr algn="l">
              <a:lnSpc>
                <a:spcPts val="5784"/>
              </a:lnSpc>
            </a:pPr>
            <a:r>
              <a:rPr lang="en-US" sz="24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РАЗВИВАЕМ ЦИФРОВУЮ ЭКСПЕРТИЗУ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-5400000">
            <a:off x="9461502" y="8793344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7" y="0"/>
                </a:lnTo>
                <a:lnTo>
                  <a:pt x="464957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0">
            <a:off x="1028700" y="1028700"/>
            <a:ext cx="16230600" cy="736284"/>
            <a:chOff x="0" y="0"/>
            <a:chExt cx="21640800" cy="981712"/>
          </a:xfrm>
        </p:grpSpPr>
        <p:grpSp>
          <p:nvGrpSpPr>
            <p:cNvPr name="Group 9" id="9"/>
            <p:cNvGrpSpPr/>
            <p:nvPr/>
          </p:nvGrpSpPr>
          <p:grpSpPr>
            <a:xfrm rot="0">
              <a:off x="0" y="0"/>
              <a:ext cx="21640800" cy="981712"/>
              <a:chOff x="0" y="0"/>
              <a:chExt cx="5486612" cy="248894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5486612" cy="248894"/>
              </a:xfrm>
              <a:custGeom>
                <a:avLst/>
                <a:gdLst/>
                <a:ahLst/>
                <a:cxnLst/>
                <a:rect r="r" b="b" t="t" l="l"/>
                <a:pathLst>
                  <a:path h="248894" w="5486612">
                    <a:moveTo>
                      <a:pt x="47700" y="0"/>
                    </a:moveTo>
                    <a:lnTo>
                      <a:pt x="5438913" y="0"/>
                    </a:lnTo>
                    <a:cubicBezTo>
                      <a:pt x="5451564" y="0"/>
                      <a:pt x="5463696" y="5025"/>
                      <a:pt x="5472642" y="13971"/>
                    </a:cubicBezTo>
                    <a:cubicBezTo>
                      <a:pt x="5481587" y="22916"/>
                      <a:pt x="5486612" y="35049"/>
                      <a:pt x="5486612" y="47700"/>
                    </a:cubicBezTo>
                    <a:lnTo>
                      <a:pt x="5486612" y="201195"/>
                    </a:lnTo>
                    <a:cubicBezTo>
                      <a:pt x="5486612" y="213846"/>
                      <a:pt x="5481587" y="225978"/>
                      <a:pt x="5472642" y="234923"/>
                    </a:cubicBezTo>
                    <a:cubicBezTo>
                      <a:pt x="5463696" y="243869"/>
                      <a:pt x="5451564" y="248894"/>
                      <a:pt x="5438913" y="248894"/>
                    </a:cubicBezTo>
                    <a:lnTo>
                      <a:pt x="47700" y="248894"/>
                    </a:lnTo>
                    <a:cubicBezTo>
                      <a:pt x="35049" y="248894"/>
                      <a:pt x="22916" y="243869"/>
                      <a:pt x="13971" y="234923"/>
                    </a:cubicBezTo>
                    <a:cubicBezTo>
                      <a:pt x="5025" y="225978"/>
                      <a:pt x="0" y="213846"/>
                      <a:pt x="0" y="201195"/>
                    </a:cubicBezTo>
                    <a:lnTo>
                      <a:pt x="0" y="47700"/>
                    </a:lnTo>
                    <a:cubicBezTo>
                      <a:pt x="0" y="35049"/>
                      <a:pt x="5025" y="22916"/>
                      <a:pt x="13971" y="13971"/>
                    </a:cubicBezTo>
                    <a:cubicBezTo>
                      <a:pt x="22916" y="5025"/>
                      <a:pt x="35049" y="0"/>
                      <a:pt x="477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11" id="11"/>
              <p:cNvSpPr txBox="true"/>
              <p:nvPr/>
            </p:nvSpPr>
            <p:spPr>
              <a:xfrm>
                <a:off x="0" y="-38100"/>
                <a:ext cx="5486612" cy="2869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12" id="12"/>
            <p:cNvSpPr/>
            <p:nvPr/>
          </p:nvSpPr>
          <p:spPr>
            <a:xfrm flipH="false" flipV="false" rot="0">
              <a:off x="20684742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3" id="13"/>
            <p:cNvSpPr/>
            <p:nvPr/>
          </p:nvSpPr>
          <p:spPr>
            <a:xfrm flipH="false" flipV="false" rot="0">
              <a:off x="20064800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4" id="14"/>
            <p:cNvSpPr/>
            <p:nvPr/>
          </p:nvSpPr>
          <p:spPr>
            <a:xfrm flipH="false" flipV="false" rot="0">
              <a:off x="19444859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1" y="0"/>
                  </a:lnTo>
                  <a:lnTo>
                    <a:pt x="619941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5" id="15"/>
            <p:cNvSpPr txBox="true"/>
            <p:nvPr/>
          </p:nvSpPr>
          <p:spPr>
            <a:xfrm rot="0">
              <a:off x="550124" y="260984"/>
              <a:ext cx="16773206" cy="4722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600"/>
                </a:lnSpc>
              </a:pPr>
              <a:r>
                <a:rPr lang="en-US" sz="2600" b="true">
                  <a:solidFill>
                    <a:srgbClr val="0400CD"/>
                  </a:solidFill>
                  <a:latin typeface="Cy Grotesk Key Bold"/>
                  <a:ea typeface="Cy Grotesk Key Bold"/>
                  <a:cs typeface="Cy Grotesk Key Bold"/>
                  <a:sym typeface="Cy Grotesk Key Bold"/>
                </a:rPr>
                <a:t>ООО «Институт «Информационного моделирования и Архитектуры»</a:t>
              </a: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028700" y="5633514"/>
            <a:ext cx="486896" cy="488117"/>
          </a:xfrm>
          <a:custGeom>
            <a:avLst/>
            <a:gdLst/>
            <a:ahLst/>
            <a:cxnLst/>
            <a:rect r="r" b="b" t="t" l="l"/>
            <a:pathLst>
              <a:path h="488117" w="486896">
                <a:moveTo>
                  <a:pt x="0" y="0"/>
                </a:moveTo>
                <a:lnTo>
                  <a:pt x="486896" y="0"/>
                </a:lnTo>
                <a:lnTo>
                  <a:pt x="486896" y="488116"/>
                </a:lnTo>
                <a:lnTo>
                  <a:pt x="0" y="48811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028700" y="6357414"/>
            <a:ext cx="486896" cy="488117"/>
          </a:xfrm>
          <a:custGeom>
            <a:avLst/>
            <a:gdLst/>
            <a:ahLst/>
            <a:cxnLst/>
            <a:rect r="r" b="b" t="t" l="l"/>
            <a:pathLst>
              <a:path h="488117" w="486896">
                <a:moveTo>
                  <a:pt x="0" y="0"/>
                </a:moveTo>
                <a:lnTo>
                  <a:pt x="486896" y="0"/>
                </a:lnTo>
                <a:lnTo>
                  <a:pt x="486896" y="488116"/>
                </a:lnTo>
                <a:lnTo>
                  <a:pt x="0" y="48811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028700" y="7083655"/>
            <a:ext cx="486896" cy="488117"/>
          </a:xfrm>
          <a:custGeom>
            <a:avLst/>
            <a:gdLst/>
            <a:ahLst/>
            <a:cxnLst/>
            <a:rect r="r" b="b" t="t" l="l"/>
            <a:pathLst>
              <a:path h="488117" w="486896">
                <a:moveTo>
                  <a:pt x="0" y="0"/>
                </a:moveTo>
                <a:lnTo>
                  <a:pt x="486896" y="0"/>
                </a:lnTo>
                <a:lnTo>
                  <a:pt x="486896" y="488117"/>
                </a:lnTo>
                <a:lnTo>
                  <a:pt x="0" y="48811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658204" y="3749501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6" y="0"/>
                </a:lnTo>
                <a:lnTo>
                  <a:pt x="464956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6193247" y="3749501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7" y="0"/>
                </a:lnTo>
                <a:lnTo>
                  <a:pt x="464957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5400000">
            <a:off x="8300977" y="9258300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6" y="0"/>
                </a:lnTo>
                <a:lnTo>
                  <a:pt x="464956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6" id="6"/>
          <p:cNvSpPr/>
          <p:nvPr/>
        </p:nvSpPr>
        <p:spPr>
          <a:xfrm flipH="false" flipV="false" rot="0">
            <a:off x="10666713" y="2866331"/>
            <a:ext cx="5526534" cy="6208311"/>
          </a:xfrm>
          <a:custGeom>
            <a:avLst/>
            <a:gdLst/>
            <a:ahLst/>
            <a:cxnLst/>
            <a:rect r="r" b="b" t="t" l="l"/>
            <a:pathLst>
              <a:path h="6208311" w="5526534">
                <a:moveTo>
                  <a:pt x="0" y="0"/>
                </a:moveTo>
                <a:lnTo>
                  <a:pt x="5526534" y="0"/>
                </a:lnTo>
                <a:lnTo>
                  <a:pt x="5526534" y="6208311"/>
                </a:lnTo>
                <a:lnTo>
                  <a:pt x="0" y="620831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-705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28700" y="1200150"/>
            <a:ext cx="16230600" cy="12242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200"/>
              </a:lnSpc>
            </a:pPr>
            <a:r>
              <a:rPr lang="en-US" sz="9200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НАШИ КОНТАКТЫ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3129115"/>
            <a:ext cx="8982753" cy="56636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147"/>
              </a:lnSpc>
            </a:pPr>
            <a:r>
              <a:rPr lang="en-US" b="true" sz="3399" strike="noStrike" u="none">
                <a:solidFill>
                  <a:srgbClr val="000000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CАЙТ БЮРО /</a:t>
            </a:r>
            <a:r>
              <a:rPr lang="en-US" b="true" sz="3399" strike="noStrike" u="none">
                <a:solidFill>
                  <a:srgbClr val="000000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САЙТ ЭКСПЕРТИЗЫ</a:t>
            </a:r>
          </a:p>
          <a:p>
            <a:pPr algn="l" marL="0" indent="0" lvl="0">
              <a:lnSpc>
                <a:spcPts val="2806"/>
              </a:lnSpc>
            </a:pPr>
            <a:r>
              <a:rPr lang="en-US" sz="2300" strike="noStrike" u="none">
                <a:solidFill>
                  <a:srgbClr val="000000"/>
                </a:solidFill>
                <a:latin typeface="Cy Grotesk Grand"/>
                <a:ea typeface="Cy Grotesk Grand"/>
                <a:cs typeface="Cy Grotesk Grand"/>
                <a:sym typeface="Cy Grotesk Grand"/>
              </a:rPr>
              <a:t>INFORMA174.RU /</a:t>
            </a:r>
          </a:p>
          <a:p>
            <a:pPr algn="l" marL="0" indent="0" lvl="0">
              <a:lnSpc>
                <a:spcPts val="2806"/>
              </a:lnSpc>
            </a:pPr>
            <a:r>
              <a:rPr lang="en-US" sz="2300" strike="noStrike" u="none">
                <a:solidFill>
                  <a:srgbClr val="000000"/>
                </a:solidFill>
                <a:latin typeface="Cy Grotesk Grand"/>
                <a:ea typeface="Cy Grotesk Grand"/>
                <a:cs typeface="Cy Grotesk Grand"/>
                <a:sym typeface="Cy Grotesk Grand"/>
              </a:rPr>
              <a:t>CTE-INFORMA.RU</a:t>
            </a:r>
          </a:p>
          <a:p>
            <a:pPr algn="l" marL="0" indent="0" lvl="0">
              <a:lnSpc>
                <a:spcPts val="3399"/>
              </a:lnSpc>
            </a:pPr>
          </a:p>
          <a:p>
            <a:pPr algn="l" marL="0" indent="0" lvl="0">
              <a:lnSpc>
                <a:spcPts val="3399"/>
              </a:lnSpc>
              <a:spcBef>
                <a:spcPct val="0"/>
              </a:spcBef>
            </a:pPr>
            <a:r>
              <a:rPr lang="en-US" b="true" sz="3399" strike="noStrike" u="none">
                <a:solidFill>
                  <a:srgbClr val="000000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ТЕЛЕФОН/ПОЧТА</a:t>
            </a:r>
          </a:p>
          <a:p>
            <a:pPr algn="l" marL="0" indent="0" lvl="0">
              <a:lnSpc>
                <a:spcPts val="2852"/>
              </a:lnSpc>
            </a:pPr>
            <a:r>
              <a:rPr lang="en-US" sz="2300" strike="noStrike" u="none">
                <a:solidFill>
                  <a:srgbClr val="000000"/>
                </a:solidFill>
                <a:latin typeface="Cy Grotesk Grand"/>
                <a:ea typeface="Cy Grotesk Grand"/>
                <a:cs typeface="Cy Grotesk Grand"/>
                <a:sym typeface="Cy Grotesk Grand"/>
              </a:rPr>
              <a:t>+7 (351) 723-О5-28/</a:t>
            </a:r>
          </a:p>
          <a:p>
            <a:pPr algn="l" marL="0" indent="0" lvl="0">
              <a:lnSpc>
                <a:spcPts val="2852"/>
              </a:lnSpc>
            </a:pPr>
            <a:r>
              <a:rPr lang="en-US" sz="2300" strike="noStrike" u="none">
                <a:solidFill>
                  <a:srgbClr val="000000"/>
                </a:solidFill>
                <a:latin typeface="Cy Grotesk Grand"/>
                <a:ea typeface="Cy Grotesk Grand"/>
                <a:cs typeface="Cy Grotesk Grand"/>
                <a:sym typeface="Cy Grotesk Grand"/>
              </a:rPr>
              <a:t>REFERENCE@INFORMA174.RU</a:t>
            </a:r>
          </a:p>
          <a:p>
            <a:pPr algn="l" marL="0" indent="0" lvl="0">
              <a:lnSpc>
                <a:spcPts val="3399"/>
              </a:lnSpc>
              <a:spcBef>
                <a:spcPct val="0"/>
              </a:spcBef>
            </a:pPr>
          </a:p>
          <a:p>
            <a:pPr algn="l" marL="0" indent="0" lvl="0">
              <a:lnSpc>
                <a:spcPts val="3399"/>
              </a:lnSpc>
              <a:spcBef>
                <a:spcPct val="0"/>
              </a:spcBef>
            </a:pPr>
            <a:r>
              <a:rPr lang="en-US" b="true" sz="3399" strike="noStrike" u="none">
                <a:solidFill>
                  <a:srgbClr val="000000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TG/IG</a:t>
            </a:r>
          </a:p>
          <a:p>
            <a:pPr algn="l" marL="0" indent="0" lvl="0">
              <a:lnSpc>
                <a:spcPts val="2300"/>
              </a:lnSpc>
              <a:spcBef>
                <a:spcPct val="0"/>
              </a:spcBef>
            </a:pPr>
            <a:r>
              <a:rPr lang="en-US" sz="2300" strike="noStrike" u="none">
                <a:solidFill>
                  <a:srgbClr val="000000"/>
                </a:solidFill>
                <a:latin typeface="Cy Grotesk Grand"/>
                <a:ea typeface="Cy Grotesk Grand"/>
                <a:cs typeface="Cy Grotesk Grand"/>
                <a:sym typeface="Cy Grotesk Grand"/>
              </a:rPr>
              <a:t>@INFORMA174</a:t>
            </a:r>
          </a:p>
          <a:p>
            <a:pPr algn="l" marL="0" indent="0" lvl="0">
              <a:lnSpc>
                <a:spcPts val="3399"/>
              </a:lnSpc>
              <a:spcBef>
                <a:spcPct val="0"/>
              </a:spcBef>
            </a:pPr>
          </a:p>
          <a:p>
            <a:pPr algn="l" marL="0" indent="0" lvl="0">
              <a:lnSpc>
                <a:spcPts val="3399"/>
              </a:lnSpc>
              <a:spcBef>
                <a:spcPct val="0"/>
              </a:spcBef>
            </a:pPr>
            <a:r>
              <a:rPr lang="en-US" b="true" sz="3399" strike="noStrike" u="none">
                <a:solidFill>
                  <a:srgbClr val="000000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АДРЕС</a:t>
            </a:r>
          </a:p>
          <a:p>
            <a:pPr algn="l" marL="0" indent="0" lvl="0">
              <a:lnSpc>
                <a:spcPts val="2300"/>
              </a:lnSpc>
              <a:spcBef>
                <a:spcPct val="0"/>
              </a:spcBef>
            </a:pPr>
            <a:r>
              <a:rPr lang="en-US" sz="2300" strike="noStrike" u="none">
                <a:solidFill>
                  <a:srgbClr val="000000"/>
                </a:solidFill>
                <a:latin typeface="Cy Grotesk Grand"/>
                <a:ea typeface="Cy Grotesk Grand"/>
                <a:cs typeface="Cy Grotesk Grand"/>
                <a:sym typeface="Cy Grotesk Grand"/>
              </a:rPr>
              <a:t>Г. ЧЕЛЯБИНСК, ПР. ЛЕНИНА, 89, ОФ. 52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538692" y="6878259"/>
            <a:ext cx="6749308" cy="6817483"/>
          </a:xfrm>
          <a:custGeom>
            <a:avLst/>
            <a:gdLst/>
            <a:ahLst/>
            <a:cxnLst/>
            <a:rect r="r" b="b" t="t" l="l"/>
            <a:pathLst>
              <a:path h="6817483" w="6749308">
                <a:moveTo>
                  <a:pt x="0" y="0"/>
                </a:moveTo>
                <a:lnTo>
                  <a:pt x="6749308" y="0"/>
                </a:lnTo>
                <a:lnTo>
                  <a:pt x="6749308" y="6817482"/>
                </a:lnTo>
                <a:lnTo>
                  <a:pt x="0" y="68174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1028700" y="1028700"/>
            <a:ext cx="16230600" cy="736284"/>
            <a:chOff x="0" y="0"/>
            <a:chExt cx="21640800" cy="981712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0"/>
              <a:ext cx="21640800" cy="981712"/>
              <a:chOff x="0" y="0"/>
              <a:chExt cx="5486612" cy="248894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5486612" cy="248894"/>
              </a:xfrm>
              <a:custGeom>
                <a:avLst/>
                <a:gdLst/>
                <a:ahLst/>
                <a:cxnLst/>
                <a:rect r="r" b="b" t="t" l="l"/>
                <a:pathLst>
                  <a:path h="248894" w="5486612">
                    <a:moveTo>
                      <a:pt x="47700" y="0"/>
                    </a:moveTo>
                    <a:lnTo>
                      <a:pt x="5438913" y="0"/>
                    </a:lnTo>
                    <a:cubicBezTo>
                      <a:pt x="5451564" y="0"/>
                      <a:pt x="5463696" y="5025"/>
                      <a:pt x="5472642" y="13971"/>
                    </a:cubicBezTo>
                    <a:cubicBezTo>
                      <a:pt x="5481587" y="22916"/>
                      <a:pt x="5486612" y="35049"/>
                      <a:pt x="5486612" y="47700"/>
                    </a:cubicBezTo>
                    <a:lnTo>
                      <a:pt x="5486612" y="201195"/>
                    </a:lnTo>
                    <a:cubicBezTo>
                      <a:pt x="5486612" y="213846"/>
                      <a:pt x="5481587" y="225978"/>
                      <a:pt x="5472642" y="234923"/>
                    </a:cubicBezTo>
                    <a:cubicBezTo>
                      <a:pt x="5463696" y="243869"/>
                      <a:pt x="5451564" y="248894"/>
                      <a:pt x="5438913" y="248894"/>
                    </a:cubicBezTo>
                    <a:lnTo>
                      <a:pt x="47700" y="248894"/>
                    </a:lnTo>
                    <a:cubicBezTo>
                      <a:pt x="35049" y="248894"/>
                      <a:pt x="22916" y="243869"/>
                      <a:pt x="13971" y="234923"/>
                    </a:cubicBezTo>
                    <a:cubicBezTo>
                      <a:pt x="5025" y="225978"/>
                      <a:pt x="0" y="213846"/>
                      <a:pt x="0" y="201195"/>
                    </a:cubicBezTo>
                    <a:lnTo>
                      <a:pt x="0" y="47700"/>
                    </a:lnTo>
                    <a:cubicBezTo>
                      <a:pt x="0" y="35049"/>
                      <a:pt x="5025" y="22916"/>
                      <a:pt x="13971" y="13971"/>
                    </a:cubicBezTo>
                    <a:cubicBezTo>
                      <a:pt x="22916" y="5025"/>
                      <a:pt x="35049" y="0"/>
                      <a:pt x="477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7" id="7"/>
              <p:cNvSpPr txBox="true"/>
              <p:nvPr/>
            </p:nvSpPr>
            <p:spPr>
              <a:xfrm>
                <a:off x="0" y="-38100"/>
                <a:ext cx="5486612" cy="2869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8" id="8"/>
            <p:cNvSpPr/>
            <p:nvPr/>
          </p:nvSpPr>
          <p:spPr>
            <a:xfrm flipH="false" flipV="false" rot="0">
              <a:off x="20684742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20064800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0" id="10"/>
            <p:cNvSpPr/>
            <p:nvPr/>
          </p:nvSpPr>
          <p:spPr>
            <a:xfrm flipH="false" flipV="false" rot="0">
              <a:off x="19444859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1" y="0"/>
                  </a:lnTo>
                  <a:lnTo>
                    <a:pt x="619941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1" id="11"/>
            <p:cNvSpPr txBox="true"/>
            <p:nvPr/>
          </p:nvSpPr>
          <p:spPr>
            <a:xfrm rot="0">
              <a:off x="550124" y="260984"/>
              <a:ext cx="16773206" cy="4722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600"/>
                </a:lnSpc>
              </a:pPr>
              <a:r>
                <a:rPr lang="en-US" sz="2600" b="true">
                  <a:solidFill>
                    <a:srgbClr val="0400CD"/>
                  </a:solidFill>
                  <a:latin typeface="Cy Grotesk Key Bold"/>
                  <a:ea typeface="Cy Grotesk Key Bold"/>
                  <a:cs typeface="Cy Grotesk Key Bold"/>
                  <a:sym typeface="Cy Grotesk Key Bold"/>
                </a:rPr>
                <a:t>ООО «Институт «Информационного моделирования и Архитектуры»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1028700" y="2979214"/>
            <a:ext cx="13586979" cy="10782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99"/>
              </a:lnSpc>
            </a:pPr>
            <a:r>
              <a:rPr lang="en-US" sz="4199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ПОЧЕМУ ЦИФРОВИЗАЦИЯ — НЕОБХОДИМОСТЬ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854701" y="5002501"/>
            <a:ext cx="9683991" cy="35255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75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СЖАТИЕ СРОКОВ ПРОЕКТИРОВАНИЯ</a:t>
            </a:r>
          </a:p>
          <a:p>
            <a:pPr algn="l">
              <a:lnSpc>
                <a:spcPts val="575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Рост требований к точности</a:t>
            </a:r>
          </a:p>
          <a:p>
            <a:pPr algn="l">
              <a:lnSpc>
                <a:spcPts val="575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Усложнение</a:t>
            </a: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 ОБЪЕКТОВ</a:t>
            </a:r>
          </a:p>
          <a:p>
            <a:pPr algn="l">
              <a:lnSpc>
                <a:spcPts val="575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ДАВЛЕНИЕ НА СЕБЕСТОИМОСТЬ И РИСКИ</a:t>
            </a:r>
          </a:p>
          <a:p>
            <a:pPr algn="l">
              <a:lnSpc>
                <a:spcPts val="5750"/>
              </a:lnSpc>
            </a:pPr>
          </a:p>
        </p:txBody>
      </p:sp>
      <p:sp>
        <p:nvSpPr>
          <p:cNvPr name="Freeform 14" id="14"/>
          <p:cNvSpPr/>
          <p:nvPr/>
        </p:nvSpPr>
        <p:spPr>
          <a:xfrm flipH="false" flipV="false" rot="0">
            <a:off x="14257788" y="5143500"/>
            <a:ext cx="1311116" cy="1378309"/>
          </a:xfrm>
          <a:custGeom>
            <a:avLst/>
            <a:gdLst/>
            <a:ahLst/>
            <a:cxnLst/>
            <a:rect r="r" b="b" t="t" l="l"/>
            <a:pathLst>
              <a:path h="1378309" w="1311116">
                <a:moveTo>
                  <a:pt x="0" y="0"/>
                </a:moveTo>
                <a:lnTo>
                  <a:pt x="1311116" y="0"/>
                </a:lnTo>
                <a:lnTo>
                  <a:pt x="1311116" y="1378309"/>
                </a:lnTo>
                <a:lnTo>
                  <a:pt x="0" y="137830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-5400000">
            <a:off x="10103582" y="8891520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7" y="0"/>
                </a:lnTo>
                <a:lnTo>
                  <a:pt x="464957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085850" y="5288251"/>
            <a:ext cx="486896" cy="488117"/>
          </a:xfrm>
          <a:custGeom>
            <a:avLst/>
            <a:gdLst/>
            <a:ahLst/>
            <a:cxnLst/>
            <a:rect r="r" b="b" t="t" l="l"/>
            <a:pathLst>
              <a:path h="488117" w="486896">
                <a:moveTo>
                  <a:pt x="0" y="0"/>
                </a:moveTo>
                <a:lnTo>
                  <a:pt x="486896" y="0"/>
                </a:lnTo>
                <a:lnTo>
                  <a:pt x="486896" y="488117"/>
                </a:lnTo>
                <a:lnTo>
                  <a:pt x="0" y="48811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085850" y="6012151"/>
            <a:ext cx="486896" cy="488117"/>
          </a:xfrm>
          <a:custGeom>
            <a:avLst/>
            <a:gdLst/>
            <a:ahLst/>
            <a:cxnLst/>
            <a:rect r="r" b="b" t="t" l="l"/>
            <a:pathLst>
              <a:path h="488117" w="486896">
                <a:moveTo>
                  <a:pt x="0" y="0"/>
                </a:moveTo>
                <a:lnTo>
                  <a:pt x="486896" y="0"/>
                </a:lnTo>
                <a:lnTo>
                  <a:pt x="486896" y="488117"/>
                </a:lnTo>
                <a:lnTo>
                  <a:pt x="0" y="48811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085850" y="6738393"/>
            <a:ext cx="486896" cy="488117"/>
          </a:xfrm>
          <a:custGeom>
            <a:avLst/>
            <a:gdLst/>
            <a:ahLst/>
            <a:cxnLst/>
            <a:rect r="r" b="b" t="t" l="l"/>
            <a:pathLst>
              <a:path h="488117" w="486896">
                <a:moveTo>
                  <a:pt x="0" y="0"/>
                </a:moveTo>
                <a:lnTo>
                  <a:pt x="486896" y="0"/>
                </a:lnTo>
                <a:lnTo>
                  <a:pt x="486896" y="488116"/>
                </a:lnTo>
                <a:lnTo>
                  <a:pt x="0" y="48811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085850" y="7464634"/>
            <a:ext cx="486896" cy="488117"/>
          </a:xfrm>
          <a:custGeom>
            <a:avLst/>
            <a:gdLst/>
            <a:ahLst/>
            <a:cxnLst/>
            <a:rect r="r" b="b" t="t" l="l"/>
            <a:pathLst>
              <a:path h="488117" w="486896">
                <a:moveTo>
                  <a:pt x="0" y="0"/>
                </a:moveTo>
                <a:lnTo>
                  <a:pt x="486896" y="0"/>
                </a:lnTo>
                <a:lnTo>
                  <a:pt x="486896" y="488117"/>
                </a:lnTo>
                <a:lnTo>
                  <a:pt x="0" y="48811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0">
            <a:off x="14133918" y="2118350"/>
            <a:ext cx="7356737" cy="3705956"/>
          </a:xfrm>
          <a:custGeom>
            <a:avLst/>
            <a:gdLst/>
            <a:ahLst/>
            <a:cxnLst/>
            <a:rect r="r" b="b" t="t" l="l"/>
            <a:pathLst>
              <a:path h="3705956" w="7356737">
                <a:moveTo>
                  <a:pt x="7356737" y="0"/>
                </a:moveTo>
                <a:lnTo>
                  <a:pt x="0" y="0"/>
                </a:lnTo>
                <a:lnTo>
                  <a:pt x="0" y="3705956"/>
                </a:lnTo>
                <a:lnTo>
                  <a:pt x="7356737" y="3705956"/>
                </a:lnTo>
                <a:lnTo>
                  <a:pt x="7356737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2233850" y="2413362"/>
            <a:ext cx="1482015" cy="1557966"/>
          </a:xfrm>
          <a:custGeom>
            <a:avLst/>
            <a:gdLst/>
            <a:ahLst/>
            <a:cxnLst/>
            <a:rect r="r" b="b" t="t" l="l"/>
            <a:pathLst>
              <a:path h="1557966" w="1482015">
                <a:moveTo>
                  <a:pt x="0" y="0"/>
                </a:moveTo>
                <a:lnTo>
                  <a:pt x="1482015" y="0"/>
                </a:lnTo>
                <a:lnTo>
                  <a:pt x="1482015" y="1557966"/>
                </a:lnTo>
                <a:lnTo>
                  <a:pt x="0" y="155796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11631485" y="6250992"/>
            <a:ext cx="6656515" cy="4036008"/>
            <a:chOff x="0" y="0"/>
            <a:chExt cx="1031268" cy="625283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031268" cy="625283"/>
            </a:xfrm>
            <a:custGeom>
              <a:avLst/>
              <a:gdLst/>
              <a:ahLst/>
              <a:cxnLst/>
              <a:rect r="r" b="b" t="t" l="l"/>
              <a:pathLst>
                <a:path h="625283" w="1031268">
                  <a:moveTo>
                    <a:pt x="0" y="0"/>
                  </a:moveTo>
                  <a:lnTo>
                    <a:pt x="1031268" y="0"/>
                  </a:lnTo>
                  <a:lnTo>
                    <a:pt x="1031268" y="625283"/>
                  </a:lnTo>
                  <a:lnTo>
                    <a:pt x="0" y="625283"/>
                  </a:lnTo>
                  <a:close/>
                </a:path>
              </a:pathLst>
            </a:custGeom>
            <a:blipFill>
              <a:blip r:embed="rId7"/>
              <a:stretch>
                <a:fillRect l="0" t="-43283" r="-531" b="-25474"/>
              </a:stretch>
            </a:blipFill>
          </p:spPr>
        </p:sp>
      </p:grpSp>
      <p:sp>
        <p:nvSpPr>
          <p:cNvPr name="Freeform 7" id="7"/>
          <p:cNvSpPr/>
          <p:nvPr/>
        </p:nvSpPr>
        <p:spPr>
          <a:xfrm flipH="false" flipV="false" rot="0">
            <a:off x="1028700" y="5633514"/>
            <a:ext cx="486896" cy="488117"/>
          </a:xfrm>
          <a:custGeom>
            <a:avLst/>
            <a:gdLst/>
            <a:ahLst/>
            <a:cxnLst/>
            <a:rect r="r" b="b" t="t" l="l"/>
            <a:pathLst>
              <a:path h="488117" w="486896">
                <a:moveTo>
                  <a:pt x="0" y="0"/>
                </a:moveTo>
                <a:lnTo>
                  <a:pt x="486896" y="0"/>
                </a:lnTo>
                <a:lnTo>
                  <a:pt x="486896" y="488116"/>
                </a:lnTo>
                <a:lnTo>
                  <a:pt x="0" y="48811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0">
            <a:off x="1028700" y="1028700"/>
            <a:ext cx="16230600" cy="736284"/>
            <a:chOff x="0" y="0"/>
            <a:chExt cx="21640800" cy="981712"/>
          </a:xfrm>
        </p:grpSpPr>
        <p:grpSp>
          <p:nvGrpSpPr>
            <p:cNvPr name="Group 9" id="9"/>
            <p:cNvGrpSpPr/>
            <p:nvPr/>
          </p:nvGrpSpPr>
          <p:grpSpPr>
            <a:xfrm rot="0">
              <a:off x="0" y="0"/>
              <a:ext cx="21640800" cy="981712"/>
              <a:chOff x="0" y="0"/>
              <a:chExt cx="5486612" cy="248894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5486612" cy="248894"/>
              </a:xfrm>
              <a:custGeom>
                <a:avLst/>
                <a:gdLst/>
                <a:ahLst/>
                <a:cxnLst/>
                <a:rect r="r" b="b" t="t" l="l"/>
                <a:pathLst>
                  <a:path h="248894" w="5486612">
                    <a:moveTo>
                      <a:pt x="47700" y="0"/>
                    </a:moveTo>
                    <a:lnTo>
                      <a:pt x="5438913" y="0"/>
                    </a:lnTo>
                    <a:cubicBezTo>
                      <a:pt x="5451564" y="0"/>
                      <a:pt x="5463696" y="5025"/>
                      <a:pt x="5472642" y="13971"/>
                    </a:cubicBezTo>
                    <a:cubicBezTo>
                      <a:pt x="5481587" y="22916"/>
                      <a:pt x="5486612" y="35049"/>
                      <a:pt x="5486612" y="47700"/>
                    </a:cubicBezTo>
                    <a:lnTo>
                      <a:pt x="5486612" y="201195"/>
                    </a:lnTo>
                    <a:cubicBezTo>
                      <a:pt x="5486612" y="213846"/>
                      <a:pt x="5481587" y="225978"/>
                      <a:pt x="5472642" y="234923"/>
                    </a:cubicBezTo>
                    <a:cubicBezTo>
                      <a:pt x="5463696" y="243869"/>
                      <a:pt x="5451564" y="248894"/>
                      <a:pt x="5438913" y="248894"/>
                    </a:cubicBezTo>
                    <a:lnTo>
                      <a:pt x="47700" y="248894"/>
                    </a:lnTo>
                    <a:cubicBezTo>
                      <a:pt x="35049" y="248894"/>
                      <a:pt x="22916" y="243869"/>
                      <a:pt x="13971" y="234923"/>
                    </a:cubicBezTo>
                    <a:cubicBezTo>
                      <a:pt x="5025" y="225978"/>
                      <a:pt x="0" y="213846"/>
                      <a:pt x="0" y="201195"/>
                    </a:cubicBezTo>
                    <a:lnTo>
                      <a:pt x="0" y="47700"/>
                    </a:lnTo>
                    <a:cubicBezTo>
                      <a:pt x="0" y="35049"/>
                      <a:pt x="5025" y="22916"/>
                      <a:pt x="13971" y="13971"/>
                    </a:cubicBezTo>
                    <a:cubicBezTo>
                      <a:pt x="22916" y="5025"/>
                      <a:pt x="35049" y="0"/>
                      <a:pt x="477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11" id="11"/>
              <p:cNvSpPr txBox="true"/>
              <p:nvPr/>
            </p:nvSpPr>
            <p:spPr>
              <a:xfrm>
                <a:off x="0" y="-38100"/>
                <a:ext cx="5486612" cy="2869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12" id="12"/>
            <p:cNvSpPr/>
            <p:nvPr/>
          </p:nvSpPr>
          <p:spPr>
            <a:xfrm flipH="false" flipV="false" rot="0">
              <a:off x="20684742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3" id="13"/>
            <p:cNvSpPr/>
            <p:nvPr/>
          </p:nvSpPr>
          <p:spPr>
            <a:xfrm flipH="false" flipV="false" rot="0">
              <a:off x="20064800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4" id="14"/>
            <p:cNvSpPr/>
            <p:nvPr/>
          </p:nvSpPr>
          <p:spPr>
            <a:xfrm flipH="false" flipV="false" rot="0">
              <a:off x="19444859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1" y="0"/>
                  </a:lnTo>
                  <a:lnTo>
                    <a:pt x="619941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5" id="15"/>
            <p:cNvSpPr txBox="true"/>
            <p:nvPr/>
          </p:nvSpPr>
          <p:spPr>
            <a:xfrm rot="0">
              <a:off x="550124" y="260984"/>
              <a:ext cx="16773206" cy="4722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600"/>
                </a:lnSpc>
              </a:pPr>
              <a:r>
                <a:rPr lang="en-US" sz="2600" b="true">
                  <a:solidFill>
                    <a:srgbClr val="0400CD"/>
                  </a:solidFill>
                  <a:latin typeface="Cy Grotesk Key Bold"/>
                  <a:ea typeface="Cy Grotesk Key Bold"/>
                  <a:cs typeface="Cy Grotesk Key Bold"/>
                  <a:sym typeface="Cy Grotesk Key Bold"/>
                </a:rPr>
                <a:t>ООО «Институт «Информационного моделирования и Архитектуры»</a:t>
              </a: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028700" y="6357414"/>
            <a:ext cx="486896" cy="488117"/>
          </a:xfrm>
          <a:custGeom>
            <a:avLst/>
            <a:gdLst/>
            <a:ahLst/>
            <a:cxnLst/>
            <a:rect r="r" b="b" t="t" l="l"/>
            <a:pathLst>
              <a:path h="488117" w="486896">
                <a:moveTo>
                  <a:pt x="0" y="0"/>
                </a:moveTo>
                <a:lnTo>
                  <a:pt x="486896" y="0"/>
                </a:lnTo>
                <a:lnTo>
                  <a:pt x="486896" y="488116"/>
                </a:lnTo>
                <a:lnTo>
                  <a:pt x="0" y="48811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028700" y="7083655"/>
            <a:ext cx="486896" cy="488117"/>
          </a:xfrm>
          <a:custGeom>
            <a:avLst/>
            <a:gdLst/>
            <a:ahLst/>
            <a:cxnLst/>
            <a:rect r="r" b="b" t="t" l="l"/>
            <a:pathLst>
              <a:path h="488117" w="486896">
                <a:moveTo>
                  <a:pt x="0" y="0"/>
                </a:moveTo>
                <a:lnTo>
                  <a:pt x="486896" y="0"/>
                </a:lnTo>
                <a:lnTo>
                  <a:pt x="486896" y="488117"/>
                </a:lnTo>
                <a:lnTo>
                  <a:pt x="0" y="48811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028700" y="7809897"/>
            <a:ext cx="486896" cy="488117"/>
          </a:xfrm>
          <a:custGeom>
            <a:avLst/>
            <a:gdLst/>
            <a:ahLst/>
            <a:cxnLst/>
            <a:rect r="r" b="b" t="t" l="l"/>
            <a:pathLst>
              <a:path h="488117" w="486896">
                <a:moveTo>
                  <a:pt x="0" y="0"/>
                </a:moveTo>
                <a:lnTo>
                  <a:pt x="486896" y="0"/>
                </a:lnTo>
                <a:lnTo>
                  <a:pt x="486896" y="488117"/>
                </a:lnTo>
                <a:lnTo>
                  <a:pt x="0" y="48811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028700" y="8536139"/>
            <a:ext cx="486896" cy="488117"/>
          </a:xfrm>
          <a:custGeom>
            <a:avLst/>
            <a:gdLst/>
            <a:ahLst/>
            <a:cxnLst/>
            <a:rect r="r" b="b" t="t" l="l"/>
            <a:pathLst>
              <a:path h="488117" w="486896">
                <a:moveTo>
                  <a:pt x="0" y="0"/>
                </a:moveTo>
                <a:lnTo>
                  <a:pt x="486896" y="0"/>
                </a:lnTo>
                <a:lnTo>
                  <a:pt x="486896" y="488116"/>
                </a:lnTo>
                <a:lnTo>
                  <a:pt x="0" y="48811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0" id="20"/>
          <p:cNvSpPr txBox="true"/>
          <p:nvPr/>
        </p:nvSpPr>
        <p:spPr>
          <a:xfrm rot="0">
            <a:off x="1028700" y="2969689"/>
            <a:ext cx="9920602" cy="1549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99"/>
              </a:lnSpc>
            </a:pPr>
            <a:r>
              <a:rPr lang="en-US" sz="3999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КАКИЕ ТЕХНОЛОГИИ СЕЙЧАС ФОРМИРУЮТ БУДУЩЕЕ?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866556" y="5395818"/>
            <a:ext cx="9082746" cy="40852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543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BIM 5D/6D</a:t>
            </a:r>
          </a:p>
          <a:p>
            <a:pPr algn="just">
              <a:lnSpc>
                <a:spcPts val="5543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Искусственный</a:t>
            </a: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 ИНТЕЛЛЕКТ</a:t>
            </a:r>
          </a:p>
          <a:p>
            <a:pPr algn="just">
              <a:lnSpc>
                <a:spcPts val="5543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BIG DATA И АНАЛИТИКА</a:t>
            </a:r>
          </a:p>
          <a:p>
            <a:pPr algn="just">
              <a:lnSpc>
                <a:spcPts val="5543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ОБЛАЧНЫЕ ПЛАТФОРМЫ</a:t>
            </a:r>
          </a:p>
          <a:p>
            <a:pPr algn="just">
              <a:lnSpc>
                <a:spcPts val="5543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AR/VR, ЦИФРОВЫЕ ДВОЙНИКИ</a:t>
            </a:r>
          </a:p>
          <a:p>
            <a:pPr algn="just">
              <a:lnSpc>
                <a:spcPts val="5543"/>
              </a:lnSpc>
            </a:pP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5400000">
            <a:off x="4714663" y="9472445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7" y="0"/>
                </a:lnTo>
                <a:lnTo>
                  <a:pt x="464957" y="464957"/>
                </a:lnTo>
                <a:lnTo>
                  <a:pt x="0" y="46495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028700" y="2325212"/>
            <a:ext cx="8678511" cy="2054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99"/>
              </a:lnSpc>
            </a:pPr>
            <a:r>
              <a:rPr lang="en-US" sz="3999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ПРАКТИКА ИНФОРМА: ОТ ИИ-БОТОВ ДО АРХИТЕКТУРНЫХ ЦЕПОЧЕК</a:t>
            </a:r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12467322" y="2646257"/>
            <a:ext cx="6013590" cy="8072759"/>
          </a:xfrm>
          <a:prstGeom prst="rect">
            <a:avLst/>
          </a:prstGeom>
        </p:spPr>
      </p:pic>
      <p:sp>
        <p:nvSpPr>
          <p:cNvPr name="Freeform 6" id="6"/>
          <p:cNvSpPr/>
          <p:nvPr/>
        </p:nvSpPr>
        <p:spPr>
          <a:xfrm flipH="false" flipV="false" rot="5400000">
            <a:off x="17982226" y="-1772032"/>
            <a:ext cx="3564298" cy="7146462"/>
          </a:xfrm>
          <a:custGeom>
            <a:avLst/>
            <a:gdLst/>
            <a:ahLst/>
            <a:cxnLst/>
            <a:rect r="r" b="b" t="t" l="l"/>
            <a:pathLst>
              <a:path h="7146462" w="3564298">
                <a:moveTo>
                  <a:pt x="0" y="0"/>
                </a:moveTo>
                <a:lnTo>
                  <a:pt x="3564298" y="0"/>
                </a:lnTo>
                <a:lnTo>
                  <a:pt x="3564298" y="7146462"/>
                </a:lnTo>
                <a:lnTo>
                  <a:pt x="0" y="714646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028700" y="6108796"/>
            <a:ext cx="486896" cy="488117"/>
          </a:xfrm>
          <a:custGeom>
            <a:avLst/>
            <a:gdLst/>
            <a:ahLst/>
            <a:cxnLst/>
            <a:rect r="r" b="b" t="t" l="l"/>
            <a:pathLst>
              <a:path h="488117" w="486896">
                <a:moveTo>
                  <a:pt x="0" y="0"/>
                </a:moveTo>
                <a:lnTo>
                  <a:pt x="486896" y="0"/>
                </a:lnTo>
                <a:lnTo>
                  <a:pt x="486896" y="488116"/>
                </a:lnTo>
                <a:lnTo>
                  <a:pt x="0" y="48811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028700" y="7682555"/>
            <a:ext cx="486896" cy="488117"/>
          </a:xfrm>
          <a:custGeom>
            <a:avLst/>
            <a:gdLst/>
            <a:ahLst/>
            <a:cxnLst/>
            <a:rect r="r" b="b" t="t" l="l"/>
            <a:pathLst>
              <a:path h="488117" w="486896">
                <a:moveTo>
                  <a:pt x="0" y="0"/>
                </a:moveTo>
                <a:lnTo>
                  <a:pt x="486896" y="0"/>
                </a:lnTo>
                <a:lnTo>
                  <a:pt x="486896" y="488116"/>
                </a:lnTo>
                <a:lnTo>
                  <a:pt x="0" y="48811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9" id="9"/>
          <p:cNvGrpSpPr/>
          <p:nvPr/>
        </p:nvGrpSpPr>
        <p:grpSpPr>
          <a:xfrm rot="0">
            <a:off x="1028700" y="1028700"/>
            <a:ext cx="16230600" cy="736284"/>
            <a:chOff x="0" y="0"/>
            <a:chExt cx="21640800" cy="981712"/>
          </a:xfrm>
        </p:grpSpPr>
        <p:grpSp>
          <p:nvGrpSpPr>
            <p:cNvPr name="Group 10" id="10"/>
            <p:cNvGrpSpPr/>
            <p:nvPr/>
          </p:nvGrpSpPr>
          <p:grpSpPr>
            <a:xfrm rot="0">
              <a:off x="0" y="0"/>
              <a:ext cx="21640800" cy="981712"/>
              <a:chOff x="0" y="0"/>
              <a:chExt cx="5486612" cy="248894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5486612" cy="248894"/>
              </a:xfrm>
              <a:custGeom>
                <a:avLst/>
                <a:gdLst/>
                <a:ahLst/>
                <a:cxnLst/>
                <a:rect r="r" b="b" t="t" l="l"/>
                <a:pathLst>
                  <a:path h="248894" w="5486612">
                    <a:moveTo>
                      <a:pt x="47700" y="0"/>
                    </a:moveTo>
                    <a:lnTo>
                      <a:pt x="5438913" y="0"/>
                    </a:lnTo>
                    <a:cubicBezTo>
                      <a:pt x="5451564" y="0"/>
                      <a:pt x="5463696" y="5025"/>
                      <a:pt x="5472642" y="13971"/>
                    </a:cubicBezTo>
                    <a:cubicBezTo>
                      <a:pt x="5481587" y="22916"/>
                      <a:pt x="5486612" y="35049"/>
                      <a:pt x="5486612" y="47700"/>
                    </a:cubicBezTo>
                    <a:lnTo>
                      <a:pt x="5486612" y="201195"/>
                    </a:lnTo>
                    <a:cubicBezTo>
                      <a:pt x="5486612" y="213846"/>
                      <a:pt x="5481587" y="225978"/>
                      <a:pt x="5472642" y="234923"/>
                    </a:cubicBezTo>
                    <a:cubicBezTo>
                      <a:pt x="5463696" y="243869"/>
                      <a:pt x="5451564" y="248894"/>
                      <a:pt x="5438913" y="248894"/>
                    </a:cubicBezTo>
                    <a:lnTo>
                      <a:pt x="47700" y="248894"/>
                    </a:lnTo>
                    <a:cubicBezTo>
                      <a:pt x="35049" y="248894"/>
                      <a:pt x="22916" y="243869"/>
                      <a:pt x="13971" y="234923"/>
                    </a:cubicBezTo>
                    <a:cubicBezTo>
                      <a:pt x="5025" y="225978"/>
                      <a:pt x="0" y="213846"/>
                      <a:pt x="0" y="201195"/>
                    </a:cubicBezTo>
                    <a:lnTo>
                      <a:pt x="0" y="47700"/>
                    </a:lnTo>
                    <a:cubicBezTo>
                      <a:pt x="0" y="35049"/>
                      <a:pt x="5025" y="22916"/>
                      <a:pt x="13971" y="13971"/>
                    </a:cubicBezTo>
                    <a:cubicBezTo>
                      <a:pt x="22916" y="5025"/>
                      <a:pt x="35049" y="0"/>
                      <a:pt x="477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38100"/>
                <a:ext cx="5486612" cy="2869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13" id="13"/>
            <p:cNvSpPr/>
            <p:nvPr/>
          </p:nvSpPr>
          <p:spPr>
            <a:xfrm flipH="false" flipV="false" rot="0">
              <a:off x="20684742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4" id="14"/>
            <p:cNvSpPr/>
            <p:nvPr/>
          </p:nvSpPr>
          <p:spPr>
            <a:xfrm flipH="false" flipV="false" rot="0">
              <a:off x="20064800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5" id="15"/>
            <p:cNvSpPr/>
            <p:nvPr/>
          </p:nvSpPr>
          <p:spPr>
            <a:xfrm flipH="false" flipV="false" rot="0">
              <a:off x="19444859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1" y="0"/>
                  </a:lnTo>
                  <a:lnTo>
                    <a:pt x="619941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6" id="16"/>
            <p:cNvSpPr txBox="true"/>
            <p:nvPr/>
          </p:nvSpPr>
          <p:spPr>
            <a:xfrm rot="0">
              <a:off x="550124" y="260984"/>
              <a:ext cx="16773206" cy="4722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600"/>
                </a:lnSpc>
              </a:pPr>
              <a:r>
                <a:rPr lang="en-US" sz="2600" b="true">
                  <a:solidFill>
                    <a:srgbClr val="0400CD"/>
                  </a:solidFill>
                  <a:latin typeface="Cy Grotesk Key Bold"/>
                  <a:ea typeface="Cy Grotesk Key Bold"/>
                  <a:cs typeface="Cy Grotesk Key Bold"/>
                  <a:sym typeface="Cy Grotesk Key Bold"/>
                </a:rPr>
                <a:t>ООО «Институт «Информационного моделирования и Архитектуры»</a:t>
              </a:r>
            </a:p>
          </p:txBody>
        </p:sp>
      </p:grpSp>
      <p:sp>
        <p:nvSpPr>
          <p:cNvPr name="Freeform 17" id="17"/>
          <p:cNvSpPr/>
          <p:nvPr/>
        </p:nvSpPr>
        <p:spPr>
          <a:xfrm flipH="false" flipV="false" rot="0">
            <a:off x="9322392" y="2372709"/>
            <a:ext cx="3347598" cy="7673577"/>
          </a:xfrm>
          <a:custGeom>
            <a:avLst/>
            <a:gdLst/>
            <a:ahLst/>
            <a:cxnLst/>
            <a:rect r="r" b="b" t="t" l="l"/>
            <a:pathLst>
              <a:path h="7673577" w="3347598">
                <a:moveTo>
                  <a:pt x="0" y="0"/>
                </a:moveTo>
                <a:lnTo>
                  <a:pt x="3347598" y="0"/>
                </a:lnTo>
                <a:lnTo>
                  <a:pt x="3347598" y="7673577"/>
                </a:lnTo>
                <a:lnTo>
                  <a:pt x="0" y="767357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1955412" y="6061171"/>
            <a:ext cx="7088073" cy="27895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2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ЧАТЫ С ИСКУССТВЕННЫМ ИНТЕЛЛЕКТОМ ДЛЯ ГЕНЕРАЦИИ ПОЯСНИТЕЛЬНЫХ ЗАПИСОК, НАПИСАНИЯ ПИСЕМ</a:t>
            </a:r>
          </a:p>
          <a:p>
            <a:pPr algn="l">
              <a:lnSpc>
                <a:spcPts val="3220"/>
              </a:lnSpc>
            </a:pPr>
          </a:p>
          <a:p>
            <a:pPr algn="l">
              <a:lnSpc>
                <a:spcPts val="322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TELEGRAM-БОТЫ ДЛЯ ПРОВЕРКИ ДОКУМЕНТАЦИИ В СООТВЕТСТВИИ С СП.</a:t>
            </a:r>
          </a:p>
          <a:p>
            <a:pPr algn="l">
              <a:lnSpc>
                <a:spcPts val="3220"/>
              </a:lnSpc>
            </a:pPr>
          </a:p>
        </p:txBody>
      </p:sp>
      <p:sp>
        <p:nvSpPr>
          <p:cNvPr name="TextBox 19" id="19"/>
          <p:cNvSpPr txBox="true"/>
          <p:nvPr/>
        </p:nvSpPr>
        <p:spPr>
          <a:xfrm rot="0">
            <a:off x="1028700" y="5089811"/>
            <a:ext cx="5983459" cy="3371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400"/>
              </a:lnSpc>
            </a:pPr>
            <a:r>
              <a:rPr lang="en-US" sz="2400" b="true">
                <a:solidFill>
                  <a:srgbClr val="000000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ИИ-АССИТЕНТЫ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4775358"/>
            <a:ext cx="7675721" cy="4482942"/>
            <a:chOff x="0" y="0"/>
            <a:chExt cx="2594710" cy="1515419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594710" cy="1515419"/>
            </a:xfrm>
            <a:custGeom>
              <a:avLst/>
              <a:gdLst/>
              <a:ahLst/>
              <a:cxnLst/>
              <a:rect r="r" b="b" t="t" l="l"/>
              <a:pathLst>
                <a:path h="1515419" w="2594710">
                  <a:moveTo>
                    <a:pt x="30259" y="0"/>
                  </a:moveTo>
                  <a:lnTo>
                    <a:pt x="2564452" y="0"/>
                  </a:lnTo>
                  <a:cubicBezTo>
                    <a:pt x="2581163" y="0"/>
                    <a:pt x="2594710" y="13547"/>
                    <a:pt x="2594710" y="30259"/>
                  </a:cubicBezTo>
                  <a:lnTo>
                    <a:pt x="2594710" y="1485161"/>
                  </a:lnTo>
                  <a:cubicBezTo>
                    <a:pt x="2594710" y="1501872"/>
                    <a:pt x="2581163" y="1515419"/>
                    <a:pt x="2564452" y="1515419"/>
                  </a:cubicBezTo>
                  <a:lnTo>
                    <a:pt x="30259" y="1515419"/>
                  </a:lnTo>
                  <a:cubicBezTo>
                    <a:pt x="13547" y="1515419"/>
                    <a:pt x="0" y="1501872"/>
                    <a:pt x="0" y="1485161"/>
                  </a:cubicBezTo>
                  <a:lnTo>
                    <a:pt x="0" y="30259"/>
                  </a:lnTo>
                  <a:cubicBezTo>
                    <a:pt x="0" y="13547"/>
                    <a:pt x="13547" y="0"/>
                    <a:pt x="3025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2594710" cy="155351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-1590394" y="8680503"/>
            <a:ext cx="4396415" cy="2214694"/>
          </a:xfrm>
          <a:custGeom>
            <a:avLst/>
            <a:gdLst/>
            <a:ahLst/>
            <a:cxnLst/>
            <a:rect r="r" b="b" t="t" l="l"/>
            <a:pathLst>
              <a:path h="2214694" w="4396415">
                <a:moveTo>
                  <a:pt x="0" y="0"/>
                </a:moveTo>
                <a:lnTo>
                  <a:pt x="4396415" y="0"/>
                </a:lnTo>
                <a:lnTo>
                  <a:pt x="4396415" y="2214694"/>
                </a:lnTo>
                <a:lnTo>
                  <a:pt x="0" y="22146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6634670" y="4239434"/>
            <a:ext cx="1110936" cy="1113721"/>
          </a:xfrm>
          <a:custGeom>
            <a:avLst/>
            <a:gdLst/>
            <a:ahLst/>
            <a:cxnLst/>
            <a:rect r="r" b="b" t="t" l="l"/>
            <a:pathLst>
              <a:path h="1113721" w="1110936">
                <a:moveTo>
                  <a:pt x="0" y="0"/>
                </a:moveTo>
                <a:lnTo>
                  <a:pt x="1110936" y="0"/>
                </a:lnTo>
                <a:lnTo>
                  <a:pt x="1110936" y="1113721"/>
                </a:lnTo>
                <a:lnTo>
                  <a:pt x="0" y="111372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0">
            <a:off x="9420785" y="4796295"/>
            <a:ext cx="7838515" cy="4462005"/>
            <a:chOff x="0" y="0"/>
            <a:chExt cx="1214391" cy="691281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214391" cy="691281"/>
            </a:xfrm>
            <a:custGeom>
              <a:avLst/>
              <a:gdLst/>
              <a:ahLst/>
              <a:cxnLst/>
              <a:rect r="r" b="b" t="t" l="l"/>
              <a:pathLst>
                <a:path h="691281" w="1214391">
                  <a:moveTo>
                    <a:pt x="0" y="0"/>
                  </a:moveTo>
                  <a:lnTo>
                    <a:pt x="1214391" y="0"/>
                  </a:lnTo>
                  <a:lnTo>
                    <a:pt x="1214391" y="691281"/>
                  </a:lnTo>
                  <a:lnTo>
                    <a:pt x="0" y="691281"/>
                  </a:lnTo>
                  <a:close/>
                </a:path>
              </a:pathLst>
            </a:custGeom>
            <a:blipFill>
              <a:blip r:embed="rId7"/>
              <a:stretch>
                <a:fillRect l="0" t="-15877" r="0" b="-15877"/>
              </a:stretch>
            </a:blipFill>
          </p:spPr>
        </p:sp>
      </p:grpSp>
      <p:sp>
        <p:nvSpPr>
          <p:cNvPr name="Freeform 10" id="10"/>
          <p:cNvSpPr/>
          <p:nvPr/>
        </p:nvSpPr>
        <p:spPr>
          <a:xfrm flipH="false" flipV="false" rot="0">
            <a:off x="16542257" y="8551061"/>
            <a:ext cx="1414478" cy="1414478"/>
          </a:xfrm>
          <a:custGeom>
            <a:avLst/>
            <a:gdLst/>
            <a:ahLst/>
            <a:cxnLst/>
            <a:rect r="r" b="b" t="t" l="l"/>
            <a:pathLst>
              <a:path h="1414478" w="1414478">
                <a:moveTo>
                  <a:pt x="0" y="0"/>
                </a:moveTo>
                <a:lnTo>
                  <a:pt x="1414478" y="0"/>
                </a:lnTo>
                <a:lnTo>
                  <a:pt x="1414478" y="1414478"/>
                </a:lnTo>
                <a:lnTo>
                  <a:pt x="0" y="141447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1" id="11"/>
          <p:cNvGrpSpPr/>
          <p:nvPr/>
        </p:nvGrpSpPr>
        <p:grpSpPr>
          <a:xfrm rot="0">
            <a:off x="1028700" y="1028700"/>
            <a:ext cx="16230600" cy="736284"/>
            <a:chOff x="0" y="0"/>
            <a:chExt cx="21640800" cy="981712"/>
          </a:xfrm>
        </p:grpSpPr>
        <p:grpSp>
          <p:nvGrpSpPr>
            <p:cNvPr name="Group 12" id="12"/>
            <p:cNvGrpSpPr/>
            <p:nvPr/>
          </p:nvGrpSpPr>
          <p:grpSpPr>
            <a:xfrm rot="0">
              <a:off x="0" y="0"/>
              <a:ext cx="21640800" cy="981712"/>
              <a:chOff x="0" y="0"/>
              <a:chExt cx="5486612" cy="248894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5486612" cy="248894"/>
              </a:xfrm>
              <a:custGeom>
                <a:avLst/>
                <a:gdLst/>
                <a:ahLst/>
                <a:cxnLst/>
                <a:rect r="r" b="b" t="t" l="l"/>
                <a:pathLst>
                  <a:path h="248894" w="5486612">
                    <a:moveTo>
                      <a:pt x="47700" y="0"/>
                    </a:moveTo>
                    <a:lnTo>
                      <a:pt x="5438913" y="0"/>
                    </a:lnTo>
                    <a:cubicBezTo>
                      <a:pt x="5451564" y="0"/>
                      <a:pt x="5463696" y="5025"/>
                      <a:pt x="5472642" y="13971"/>
                    </a:cubicBezTo>
                    <a:cubicBezTo>
                      <a:pt x="5481587" y="22916"/>
                      <a:pt x="5486612" y="35049"/>
                      <a:pt x="5486612" y="47700"/>
                    </a:cubicBezTo>
                    <a:lnTo>
                      <a:pt x="5486612" y="201195"/>
                    </a:lnTo>
                    <a:cubicBezTo>
                      <a:pt x="5486612" y="213846"/>
                      <a:pt x="5481587" y="225978"/>
                      <a:pt x="5472642" y="234923"/>
                    </a:cubicBezTo>
                    <a:cubicBezTo>
                      <a:pt x="5463696" y="243869"/>
                      <a:pt x="5451564" y="248894"/>
                      <a:pt x="5438913" y="248894"/>
                    </a:cubicBezTo>
                    <a:lnTo>
                      <a:pt x="47700" y="248894"/>
                    </a:lnTo>
                    <a:cubicBezTo>
                      <a:pt x="35049" y="248894"/>
                      <a:pt x="22916" y="243869"/>
                      <a:pt x="13971" y="234923"/>
                    </a:cubicBezTo>
                    <a:cubicBezTo>
                      <a:pt x="5025" y="225978"/>
                      <a:pt x="0" y="213846"/>
                      <a:pt x="0" y="201195"/>
                    </a:cubicBezTo>
                    <a:lnTo>
                      <a:pt x="0" y="47700"/>
                    </a:lnTo>
                    <a:cubicBezTo>
                      <a:pt x="0" y="35049"/>
                      <a:pt x="5025" y="22916"/>
                      <a:pt x="13971" y="13971"/>
                    </a:cubicBezTo>
                    <a:cubicBezTo>
                      <a:pt x="22916" y="5025"/>
                      <a:pt x="35049" y="0"/>
                      <a:pt x="477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14" id="14"/>
              <p:cNvSpPr txBox="true"/>
              <p:nvPr/>
            </p:nvSpPr>
            <p:spPr>
              <a:xfrm>
                <a:off x="0" y="-38100"/>
                <a:ext cx="5486612" cy="2869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15" id="15"/>
            <p:cNvSpPr/>
            <p:nvPr/>
          </p:nvSpPr>
          <p:spPr>
            <a:xfrm flipH="false" flipV="false" rot="0">
              <a:off x="20684742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6" id="16"/>
            <p:cNvSpPr/>
            <p:nvPr/>
          </p:nvSpPr>
          <p:spPr>
            <a:xfrm flipH="false" flipV="false" rot="0">
              <a:off x="20064800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7" id="17"/>
            <p:cNvSpPr/>
            <p:nvPr/>
          </p:nvSpPr>
          <p:spPr>
            <a:xfrm flipH="false" flipV="false" rot="0">
              <a:off x="19444859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1" y="0"/>
                  </a:lnTo>
                  <a:lnTo>
                    <a:pt x="619941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8" id="18"/>
            <p:cNvSpPr txBox="true"/>
            <p:nvPr/>
          </p:nvSpPr>
          <p:spPr>
            <a:xfrm rot="0">
              <a:off x="550124" y="260984"/>
              <a:ext cx="16773206" cy="4722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600"/>
                </a:lnSpc>
              </a:pPr>
              <a:r>
                <a:rPr lang="en-US" sz="2600" b="true">
                  <a:solidFill>
                    <a:srgbClr val="0400CD"/>
                  </a:solidFill>
                  <a:latin typeface="Cy Grotesk Key Bold"/>
                  <a:ea typeface="Cy Grotesk Key Bold"/>
                  <a:cs typeface="Cy Grotesk Key Bold"/>
                  <a:sym typeface="Cy Grotesk Key Bold"/>
                </a:rPr>
                <a:t>ООО «Институт «Информационного моделирования и Архитектуры»</a:t>
              </a:r>
            </a:p>
          </p:txBody>
        </p:sp>
      </p:grpSp>
      <p:sp>
        <p:nvSpPr>
          <p:cNvPr name="TextBox 19" id="19"/>
          <p:cNvSpPr txBox="true"/>
          <p:nvPr/>
        </p:nvSpPr>
        <p:spPr>
          <a:xfrm rot="0">
            <a:off x="1028700" y="2547820"/>
            <a:ext cx="16230600" cy="10445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99"/>
              </a:lnSpc>
            </a:pPr>
            <a:r>
              <a:rPr lang="en-US" b="true" sz="3999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ПРАКТИКА ИНФ</a:t>
            </a:r>
            <a:r>
              <a:rPr lang="en-US" sz="3999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орМА: от ИИ-ботов до архитектурных цепочек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646730" y="6607245"/>
            <a:ext cx="6779591" cy="11893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2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СОЗДАНИЕ ВНУТРЕННЕЙ ИИ-АКАДЕМИИ. ОБУЧИЛИ ГИПОВ И СПЕЦИАЛИСТОВ ФОРМУЛИРОВАТЬ ПРОМТЫ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646730" y="5381730"/>
            <a:ext cx="6779591" cy="9467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400"/>
              </a:lnSpc>
            </a:pPr>
            <a:r>
              <a:rPr lang="en-US" sz="2400" b="true">
                <a:solidFill>
                  <a:srgbClr val="000000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ВНУТРЕННЯЯ ИИ-АКАДЕМИЯ ДЛЯ КОМАНДЫ</a:t>
            </a:r>
          </a:p>
          <a:p>
            <a:pPr algn="l">
              <a:lnSpc>
                <a:spcPts val="2400"/>
              </a:lnSpc>
            </a:pP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3442482" y="5329079"/>
            <a:ext cx="3929221" cy="3929221"/>
          </a:xfrm>
          <a:custGeom>
            <a:avLst/>
            <a:gdLst/>
            <a:ahLst/>
            <a:cxnLst/>
            <a:rect r="r" b="b" t="t" l="l"/>
            <a:pathLst>
              <a:path h="3929221" w="3929221">
                <a:moveTo>
                  <a:pt x="0" y="0"/>
                </a:moveTo>
                <a:lnTo>
                  <a:pt x="3929221" y="0"/>
                </a:lnTo>
                <a:lnTo>
                  <a:pt x="3929221" y="3929221"/>
                </a:lnTo>
                <a:lnTo>
                  <a:pt x="0" y="39292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609362" y="1558767"/>
            <a:ext cx="804161" cy="806177"/>
          </a:xfrm>
          <a:custGeom>
            <a:avLst/>
            <a:gdLst/>
            <a:ahLst/>
            <a:cxnLst/>
            <a:rect r="r" b="b" t="t" l="l"/>
            <a:pathLst>
              <a:path h="806177" w="804161">
                <a:moveTo>
                  <a:pt x="0" y="0"/>
                </a:moveTo>
                <a:lnTo>
                  <a:pt x="804162" y="0"/>
                </a:lnTo>
                <a:lnTo>
                  <a:pt x="804162" y="806177"/>
                </a:lnTo>
                <a:lnTo>
                  <a:pt x="0" y="8061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5400000">
            <a:off x="9461502" y="8891520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7" y="0"/>
                </a:lnTo>
                <a:lnTo>
                  <a:pt x="464957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028700" y="1028700"/>
            <a:ext cx="16230600" cy="736284"/>
            <a:chOff x="0" y="0"/>
            <a:chExt cx="21640800" cy="981712"/>
          </a:xfrm>
        </p:grpSpPr>
        <p:grpSp>
          <p:nvGrpSpPr>
            <p:cNvPr name="Group 7" id="7"/>
            <p:cNvGrpSpPr/>
            <p:nvPr/>
          </p:nvGrpSpPr>
          <p:grpSpPr>
            <a:xfrm rot="0">
              <a:off x="0" y="0"/>
              <a:ext cx="21640800" cy="981712"/>
              <a:chOff x="0" y="0"/>
              <a:chExt cx="5486612" cy="248894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5486612" cy="248894"/>
              </a:xfrm>
              <a:custGeom>
                <a:avLst/>
                <a:gdLst/>
                <a:ahLst/>
                <a:cxnLst/>
                <a:rect r="r" b="b" t="t" l="l"/>
                <a:pathLst>
                  <a:path h="248894" w="5486612">
                    <a:moveTo>
                      <a:pt x="47700" y="0"/>
                    </a:moveTo>
                    <a:lnTo>
                      <a:pt x="5438913" y="0"/>
                    </a:lnTo>
                    <a:cubicBezTo>
                      <a:pt x="5451564" y="0"/>
                      <a:pt x="5463696" y="5025"/>
                      <a:pt x="5472642" y="13971"/>
                    </a:cubicBezTo>
                    <a:cubicBezTo>
                      <a:pt x="5481587" y="22916"/>
                      <a:pt x="5486612" y="35049"/>
                      <a:pt x="5486612" y="47700"/>
                    </a:cubicBezTo>
                    <a:lnTo>
                      <a:pt x="5486612" y="201195"/>
                    </a:lnTo>
                    <a:cubicBezTo>
                      <a:pt x="5486612" y="213846"/>
                      <a:pt x="5481587" y="225978"/>
                      <a:pt x="5472642" y="234923"/>
                    </a:cubicBezTo>
                    <a:cubicBezTo>
                      <a:pt x="5463696" y="243869"/>
                      <a:pt x="5451564" y="248894"/>
                      <a:pt x="5438913" y="248894"/>
                    </a:cubicBezTo>
                    <a:lnTo>
                      <a:pt x="47700" y="248894"/>
                    </a:lnTo>
                    <a:cubicBezTo>
                      <a:pt x="35049" y="248894"/>
                      <a:pt x="22916" y="243869"/>
                      <a:pt x="13971" y="234923"/>
                    </a:cubicBezTo>
                    <a:cubicBezTo>
                      <a:pt x="5025" y="225978"/>
                      <a:pt x="0" y="213846"/>
                      <a:pt x="0" y="201195"/>
                    </a:cubicBezTo>
                    <a:lnTo>
                      <a:pt x="0" y="47700"/>
                    </a:lnTo>
                    <a:cubicBezTo>
                      <a:pt x="0" y="35049"/>
                      <a:pt x="5025" y="22916"/>
                      <a:pt x="13971" y="13971"/>
                    </a:cubicBezTo>
                    <a:cubicBezTo>
                      <a:pt x="22916" y="5025"/>
                      <a:pt x="35049" y="0"/>
                      <a:pt x="477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38100"/>
                <a:ext cx="5486612" cy="2869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10" id="10"/>
            <p:cNvSpPr/>
            <p:nvPr/>
          </p:nvSpPr>
          <p:spPr>
            <a:xfrm flipH="false" flipV="false" rot="0">
              <a:off x="20684742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20064800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19444859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1" y="0"/>
                  </a:lnTo>
                  <a:lnTo>
                    <a:pt x="619941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3" id="13"/>
            <p:cNvSpPr txBox="true"/>
            <p:nvPr/>
          </p:nvSpPr>
          <p:spPr>
            <a:xfrm rot="0">
              <a:off x="550124" y="260984"/>
              <a:ext cx="16773206" cy="4722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600"/>
                </a:lnSpc>
              </a:pPr>
              <a:r>
                <a:rPr lang="en-US" sz="2600" b="true">
                  <a:solidFill>
                    <a:srgbClr val="0400CD"/>
                  </a:solidFill>
                  <a:latin typeface="Cy Grotesk Key Bold"/>
                  <a:ea typeface="Cy Grotesk Key Bold"/>
                  <a:cs typeface="Cy Grotesk Key Bold"/>
                  <a:sym typeface="Cy Grotesk Key Bold"/>
                </a:rPr>
                <a:t>ООО «Институт «Информационного моделирования и Архитектуры»</a:t>
              </a: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0">
            <a:off x="10663915" y="2842002"/>
            <a:ext cx="6740794" cy="6610308"/>
          </a:xfrm>
          <a:custGeom>
            <a:avLst/>
            <a:gdLst/>
            <a:ahLst/>
            <a:cxnLst/>
            <a:rect r="r" b="b" t="t" l="l"/>
            <a:pathLst>
              <a:path h="6610308" w="6740794">
                <a:moveTo>
                  <a:pt x="0" y="0"/>
                </a:moveTo>
                <a:lnTo>
                  <a:pt x="6740794" y="0"/>
                </a:lnTo>
                <a:lnTo>
                  <a:pt x="6740794" y="6610307"/>
                </a:lnTo>
                <a:lnTo>
                  <a:pt x="0" y="661030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8740" t="-10887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6542257" y="8551061"/>
            <a:ext cx="1414478" cy="1414478"/>
          </a:xfrm>
          <a:custGeom>
            <a:avLst/>
            <a:gdLst/>
            <a:ahLst/>
            <a:cxnLst/>
            <a:rect r="r" b="b" t="t" l="l"/>
            <a:pathLst>
              <a:path h="1414478" w="1414478">
                <a:moveTo>
                  <a:pt x="0" y="0"/>
                </a:moveTo>
                <a:lnTo>
                  <a:pt x="1414478" y="0"/>
                </a:lnTo>
                <a:lnTo>
                  <a:pt x="1414478" y="1414478"/>
                </a:lnTo>
                <a:lnTo>
                  <a:pt x="0" y="141447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1028700" y="3006853"/>
            <a:ext cx="9320890" cy="2054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99"/>
              </a:lnSpc>
            </a:pPr>
            <a:r>
              <a:rPr lang="en-US" sz="3999" b="true">
                <a:solidFill>
                  <a:srgbClr val="0400CD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ПРАКТИКА ИНФОРМА: ОТ ИИ-БОТОВ ДО АРХИТЕКТУРНЫХ ЦЕПОЧЕК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028700" y="6266910"/>
            <a:ext cx="8115300" cy="26713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01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АРХИТЕКТОРЫ С ПОМОЩЬЮ ИИ НАУЧИЛИСЬ ГЕНЕРИРОВАТЬ ДЕСЯТКИ ВАРИАНТОВ АРХИТЕКТУРНЫХ РЕШЕНИЙ ЗА ЧАСЫ. НАПРИМЕР, НА ОДНОМ ИЗ ОБЪЕКТОВ — БОЛЕЕ 300 ФАСАДОВ ВСЕГО ЗА 2 НЕДЕЛИ.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028700" y="5677726"/>
            <a:ext cx="8897759" cy="3371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400"/>
              </a:lnSpc>
            </a:pPr>
            <a:r>
              <a:rPr lang="en-US" sz="2400" b="true">
                <a:solidFill>
                  <a:srgbClr val="000000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ИИ В АРХИТЕКТУРЕ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326822" y="-2388984"/>
            <a:ext cx="6696463" cy="6679722"/>
          </a:xfrm>
          <a:custGeom>
            <a:avLst/>
            <a:gdLst/>
            <a:ahLst/>
            <a:cxnLst/>
            <a:rect r="r" b="b" t="t" l="l"/>
            <a:pathLst>
              <a:path h="6679722" w="6696463">
                <a:moveTo>
                  <a:pt x="0" y="0"/>
                </a:moveTo>
                <a:lnTo>
                  <a:pt x="6696464" y="0"/>
                </a:lnTo>
                <a:lnTo>
                  <a:pt x="6696464" y="6679723"/>
                </a:lnTo>
                <a:lnTo>
                  <a:pt x="0" y="667972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0" y="9251358"/>
            <a:ext cx="2055864" cy="1035642"/>
          </a:xfrm>
          <a:custGeom>
            <a:avLst/>
            <a:gdLst/>
            <a:ahLst/>
            <a:cxnLst/>
            <a:rect r="r" b="b" t="t" l="l"/>
            <a:pathLst>
              <a:path h="1035642" w="2055864">
                <a:moveTo>
                  <a:pt x="0" y="0"/>
                </a:moveTo>
                <a:lnTo>
                  <a:pt x="2055864" y="0"/>
                </a:lnTo>
                <a:lnTo>
                  <a:pt x="2055864" y="1035642"/>
                </a:lnTo>
                <a:lnTo>
                  <a:pt x="0" y="103564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5400000">
            <a:off x="1171065" y="8363389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6" y="0"/>
                </a:lnTo>
                <a:lnTo>
                  <a:pt x="464956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028700" y="1028700"/>
            <a:ext cx="16230600" cy="736284"/>
            <a:chOff x="0" y="0"/>
            <a:chExt cx="21640800" cy="981712"/>
          </a:xfrm>
        </p:grpSpPr>
        <p:grpSp>
          <p:nvGrpSpPr>
            <p:cNvPr name="Group 7" id="7"/>
            <p:cNvGrpSpPr/>
            <p:nvPr/>
          </p:nvGrpSpPr>
          <p:grpSpPr>
            <a:xfrm rot="0">
              <a:off x="0" y="0"/>
              <a:ext cx="21640800" cy="981712"/>
              <a:chOff x="0" y="0"/>
              <a:chExt cx="5486612" cy="248894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5486612" cy="248894"/>
              </a:xfrm>
              <a:custGeom>
                <a:avLst/>
                <a:gdLst/>
                <a:ahLst/>
                <a:cxnLst/>
                <a:rect r="r" b="b" t="t" l="l"/>
                <a:pathLst>
                  <a:path h="248894" w="5486612">
                    <a:moveTo>
                      <a:pt x="47700" y="0"/>
                    </a:moveTo>
                    <a:lnTo>
                      <a:pt x="5438913" y="0"/>
                    </a:lnTo>
                    <a:cubicBezTo>
                      <a:pt x="5451564" y="0"/>
                      <a:pt x="5463696" y="5025"/>
                      <a:pt x="5472642" y="13971"/>
                    </a:cubicBezTo>
                    <a:cubicBezTo>
                      <a:pt x="5481587" y="22916"/>
                      <a:pt x="5486612" y="35049"/>
                      <a:pt x="5486612" y="47700"/>
                    </a:cubicBezTo>
                    <a:lnTo>
                      <a:pt x="5486612" y="201195"/>
                    </a:lnTo>
                    <a:cubicBezTo>
                      <a:pt x="5486612" y="213846"/>
                      <a:pt x="5481587" y="225978"/>
                      <a:pt x="5472642" y="234923"/>
                    </a:cubicBezTo>
                    <a:cubicBezTo>
                      <a:pt x="5463696" y="243869"/>
                      <a:pt x="5451564" y="248894"/>
                      <a:pt x="5438913" y="248894"/>
                    </a:cubicBezTo>
                    <a:lnTo>
                      <a:pt x="47700" y="248894"/>
                    </a:lnTo>
                    <a:cubicBezTo>
                      <a:pt x="35049" y="248894"/>
                      <a:pt x="22916" y="243869"/>
                      <a:pt x="13971" y="234923"/>
                    </a:cubicBezTo>
                    <a:cubicBezTo>
                      <a:pt x="5025" y="225978"/>
                      <a:pt x="0" y="213846"/>
                      <a:pt x="0" y="201195"/>
                    </a:cubicBezTo>
                    <a:lnTo>
                      <a:pt x="0" y="47700"/>
                    </a:lnTo>
                    <a:cubicBezTo>
                      <a:pt x="0" y="35049"/>
                      <a:pt x="5025" y="22916"/>
                      <a:pt x="13971" y="13971"/>
                    </a:cubicBezTo>
                    <a:cubicBezTo>
                      <a:pt x="22916" y="5025"/>
                      <a:pt x="35049" y="0"/>
                      <a:pt x="477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38100"/>
                <a:ext cx="5486612" cy="2869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10" id="10"/>
            <p:cNvSpPr/>
            <p:nvPr/>
          </p:nvSpPr>
          <p:spPr>
            <a:xfrm flipH="false" flipV="false" rot="0">
              <a:off x="20684742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20064800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19444859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1" y="0"/>
                  </a:lnTo>
                  <a:lnTo>
                    <a:pt x="619941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3" id="13"/>
            <p:cNvSpPr txBox="true"/>
            <p:nvPr/>
          </p:nvSpPr>
          <p:spPr>
            <a:xfrm rot="0">
              <a:off x="550124" y="260984"/>
              <a:ext cx="16773206" cy="4722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600"/>
                </a:lnSpc>
              </a:pPr>
              <a:r>
                <a:rPr lang="en-US" sz="2600" b="true">
                  <a:solidFill>
                    <a:srgbClr val="0400CD"/>
                  </a:solidFill>
                  <a:latin typeface="Cy Grotesk Key Bold"/>
                  <a:ea typeface="Cy Grotesk Key Bold"/>
                  <a:cs typeface="Cy Grotesk Key Bold"/>
                  <a:sym typeface="Cy Grotesk Key Bold"/>
                </a:rPr>
                <a:t>ООО «Институт «Информационного моделирования и Архитектуры»</a:t>
              </a: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0">
            <a:off x="1028700" y="1978782"/>
            <a:ext cx="5331859" cy="5063753"/>
          </a:xfrm>
          <a:custGeom>
            <a:avLst/>
            <a:gdLst/>
            <a:ahLst/>
            <a:cxnLst/>
            <a:rect r="r" b="b" t="t" l="l"/>
            <a:pathLst>
              <a:path h="5063753" w="5331859">
                <a:moveTo>
                  <a:pt x="0" y="0"/>
                </a:moveTo>
                <a:lnTo>
                  <a:pt x="5331859" y="0"/>
                </a:lnTo>
                <a:lnTo>
                  <a:pt x="5331859" y="5063753"/>
                </a:lnTo>
                <a:lnTo>
                  <a:pt x="0" y="506375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13738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9144000" y="1978782"/>
            <a:ext cx="6343737" cy="3750587"/>
          </a:xfrm>
          <a:custGeom>
            <a:avLst/>
            <a:gdLst/>
            <a:ahLst/>
            <a:cxnLst/>
            <a:rect r="r" b="b" t="t" l="l"/>
            <a:pathLst>
              <a:path h="3750587" w="6343737">
                <a:moveTo>
                  <a:pt x="0" y="0"/>
                </a:moveTo>
                <a:lnTo>
                  <a:pt x="6343737" y="0"/>
                </a:lnTo>
                <a:lnTo>
                  <a:pt x="6343737" y="3750587"/>
                </a:lnTo>
                <a:lnTo>
                  <a:pt x="0" y="375058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7780" t="-12853" r="-20626" b="-7956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5188596" y="4676932"/>
            <a:ext cx="5133952" cy="4731206"/>
          </a:xfrm>
          <a:custGeom>
            <a:avLst/>
            <a:gdLst/>
            <a:ahLst/>
            <a:cxnLst/>
            <a:rect r="r" b="b" t="t" l="l"/>
            <a:pathLst>
              <a:path h="4731206" w="5133952">
                <a:moveTo>
                  <a:pt x="0" y="0"/>
                </a:moveTo>
                <a:lnTo>
                  <a:pt x="5133952" y="0"/>
                </a:lnTo>
                <a:lnTo>
                  <a:pt x="5133952" y="4731206"/>
                </a:lnTo>
                <a:lnTo>
                  <a:pt x="0" y="473120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-3022" r="-26587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1238962" y="5729369"/>
            <a:ext cx="6626263" cy="3686738"/>
          </a:xfrm>
          <a:custGeom>
            <a:avLst/>
            <a:gdLst/>
            <a:ahLst/>
            <a:cxnLst/>
            <a:rect r="r" b="b" t="t" l="l"/>
            <a:pathLst>
              <a:path h="3686738" w="6626263">
                <a:moveTo>
                  <a:pt x="0" y="0"/>
                </a:moveTo>
                <a:lnTo>
                  <a:pt x="6626263" y="0"/>
                </a:lnTo>
                <a:lnTo>
                  <a:pt x="6626263" y="3686738"/>
                </a:lnTo>
                <a:lnTo>
                  <a:pt x="0" y="3686738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-3002" t="-10125" r="-22911" b="-19152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3363253" y="7042535"/>
            <a:ext cx="662753" cy="4996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01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ДО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7408271" y="9443170"/>
            <a:ext cx="1236026" cy="4996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01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ПОСЛЕ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8312921" y="1826382"/>
            <a:ext cx="662753" cy="4996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01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ДО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251710" y="9443170"/>
            <a:ext cx="1236026" cy="4996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01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ПОСЛЕ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9251358"/>
            <a:ext cx="2055864" cy="1035642"/>
          </a:xfrm>
          <a:custGeom>
            <a:avLst/>
            <a:gdLst/>
            <a:ahLst/>
            <a:cxnLst/>
            <a:rect r="r" b="b" t="t" l="l"/>
            <a:pathLst>
              <a:path h="1035642" w="2055864">
                <a:moveTo>
                  <a:pt x="0" y="0"/>
                </a:moveTo>
                <a:lnTo>
                  <a:pt x="2055864" y="0"/>
                </a:lnTo>
                <a:lnTo>
                  <a:pt x="2055864" y="1035642"/>
                </a:lnTo>
                <a:lnTo>
                  <a:pt x="0" y="103564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5400000">
            <a:off x="1171065" y="8363389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6" y="0"/>
                </a:lnTo>
                <a:lnTo>
                  <a:pt x="464956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1028700" y="1028700"/>
            <a:ext cx="16230600" cy="736284"/>
            <a:chOff x="0" y="0"/>
            <a:chExt cx="21640800" cy="981712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0" y="0"/>
              <a:ext cx="21640800" cy="981712"/>
              <a:chOff x="0" y="0"/>
              <a:chExt cx="5486612" cy="248894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5486612" cy="248894"/>
              </a:xfrm>
              <a:custGeom>
                <a:avLst/>
                <a:gdLst/>
                <a:ahLst/>
                <a:cxnLst/>
                <a:rect r="r" b="b" t="t" l="l"/>
                <a:pathLst>
                  <a:path h="248894" w="5486612">
                    <a:moveTo>
                      <a:pt x="47700" y="0"/>
                    </a:moveTo>
                    <a:lnTo>
                      <a:pt x="5438913" y="0"/>
                    </a:lnTo>
                    <a:cubicBezTo>
                      <a:pt x="5451564" y="0"/>
                      <a:pt x="5463696" y="5025"/>
                      <a:pt x="5472642" y="13971"/>
                    </a:cubicBezTo>
                    <a:cubicBezTo>
                      <a:pt x="5481587" y="22916"/>
                      <a:pt x="5486612" y="35049"/>
                      <a:pt x="5486612" y="47700"/>
                    </a:cubicBezTo>
                    <a:lnTo>
                      <a:pt x="5486612" y="201195"/>
                    </a:lnTo>
                    <a:cubicBezTo>
                      <a:pt x="5486612" y="213846"/>
                      <a:pt x="5481587" y="225978"/>
                      <a:pt x="5472642" y="234923"/>
                    </a:cubicBezTo>
                    <a:cubicBezTo>
                      <a:pt x="5463696" y="243869"/>
                      <a:pt x="5451564" y="248894"/>
                      <a:pt x="5438913" y="248894"/>
                    </a:cubicBezTo>
                    <a:lnTo>
                      <a:pt x="47700" y="248894"/>
                    </a:lnTo>
                    <a:cubicBezTo>
                      <a:pt x="35049" y="248894"/>
                      <a:pt x="22916" y="243869"/>
                      <a:pt x="13971" y="234923"/>
                    </a:cubicBezTo>
                    <a:cubicBezTo>
                      <a:pt x="5025" y="225978"/>
                      <a:pt x="0" y="213846"/>
                      <a:pt x="0" y="201195"/>
                    </a:cubicBezTo>
                    <a:lnTo>
                      <a:pt x="0" y="47700"/>
                    </a:lnTo>
                    <a:cubicBezTo>
                      <a:pt x="0" y="35049"/>
                      <a:pt x="5025" y="22916"/>
                      <a:pt x="13971" y="13971"/>
                    </a:cubicBezTo>
                    <a:cubicBezTo>
                      <a:pt x="22916" y="5025"/>
                      <a:pt x="35049" y="0"/>
                      <a:pt x="477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38100"/>
                <a:ext cx="5486612" cy="2869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9" id="9"/>
            <p:cNvSpPr/>
            <p:nvPr/>
          </p:nvSpPr>
          <p:spPr>
            <a:xfrm flipH="false" flipV="false" rot="0">
              <a:off x="20684742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0" id="10"/>
            <p:cNvSpPr/>
            <p:nvPr/>
          </p:nvSpPr>
          <p:spPr>
            <a:xfrm flipH="false" flipV="false" rot="0">
              <a:off x="20064800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19444859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1" y="0"/>
                  </a:lnTo>
                  <a:lnTo>
                    <a:pt x="619941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2" id="12"/>
            <p:cNvSpPr txBox="true"/>
            <p:nvPr/>
          </p:nvSpPr>
          <p:spPr>
            <a:xfrm rot="0">
              <a:off x="550124" y="260984"/>
              <a:ext cx="16773206" cy="4722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600"/>
                </a:lnSpc>
              </a:pPr>
              <a:r>
                <a:rPr lang="en-US" sz="2600" b="true">
                  <a:solidFill>
                    <a:srgbClr val="0400CD"/>
                  </a:solidFill>
                  <a:latin typeface="Cy Grotesk Key Bold"/>
                  <a:ea typeface="Cy Grotesk Key Bold"/>
                  <a:cs typeface="Cy Grotesk Key Bold"/>
                  <a:sym typeface="Cy Grotesk Key Bold"/>
                </a:rPr>
                <a:t>ООО «Институт «Информационного моделирования и Архитектуры»</a:t>
              </a: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1027932" y="2143572"/>
            <a:ext cx="8889987" cy="5800717"/>
          </a:xfrm>
          <a:custGeom>
            <a:avLst/>
            <a:gdLst/>
            <a:ahLst/>
            <a:cxnLst/>
            <a:rect r="r" b="b" t="t" l="l"/>
            <a:pathLst>
              <a:path h="5800717" w="8889987">
                <a:moveTo>
                  <a:pt x="0" y="0"/>
                </a:moveTo>
                <a:lnTo>
                  <a:pt x="8889987" y="0"/>
                </a:lnTo>
                <a:lnTo>
                  <a:pt x="8889987" y="5800717"/>
                </a:lnTo>
                <a:lnTo>
                  <a:pt x="0" y="580071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8827731" y="3854655"/>
            <a:ext cx="8431569" cy="5769785"/>
          </a:xfrm>
          <a:custGeom>
            <a:avLst/>
            <a:gdLst/>
            <a:ahLst/>
            <a:cxnLst/>
            <a:rect r="r" b="b" t="t" l="l"/>
            <a:pathLst>
              <a:path h="5769785" w="8431569">
                <a:moveTo>
                  <a:pt x="0" y="0"/>
                </a:moveTo>
                <a:lnTo>
                  <a:pt x="8431569" y="0"/>
                </a:lnTo>
                <a:lnTo>
                  <a:pt x="8431569" y="5769785"/>
                </a:lnTo>
                <a:lnTo>
                  <a:pt x="0" y="576978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-5655" r="-1833" b="-5953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6174511" y="1632853"/>
            <a:ext cx="4226977" cy="4443603"/>
          </a:xfrm>
          <a:custGeom>
            <a:avLst/>
            <a:gdLst/>
            <a:ahLst/>
            <a:cxnLst/>
            <a:rect r="r" b="b" t="t" l="l"/>
            <a:pathLst>
              <a:path h="4443603" w="4226977">
                <a:moveTo>
                  <a:pt x="0" y="0"/>
                </a:moveTo>
                <a:lnTo>
                  <a:pt x="4226978" y="0"/>
                </a:lnTo>
                <a:lnTo>
                  <a:pt x="4226978" y="4443603"/>
                </a:lnTo>
                <a:lnTo>
                  <a:pt x="0" y="444360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5506" r="0" b="-55506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843036" y="2015970"/>
            <a:ext cx="2839135" cy="8170174"/>
          </a:xfrm>
          <a:custGeom>
            <a:avLst/>
            <a:gdLst/>
            <a:ahLst/>
            <a:cxnLst/>
            <a:rect r="r" b="b" t="t" l="l"/>
            <a:pathLst>
              <a:path h="8170174" w="2839135">
                <a:moveTo>
                  <a:pt x="0" y="0"/>
                </a:moveTo>
                <a:lnTo>
                  <a:pt x="2839135" y="0"/>
                </a:lnTo>
                <a:lnTo>
                  <a:pt x="2839135" y="8170173"/>
                </a:lnTo>
                <a:lnTo>
                  <a:pt x="0" y="81701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0" y="9251358"/>
            <a:ext cx="2055864" cy="1035642"/>
          </a:xfrm>
          <a:custGeom>
            <a:avLst/>
            <a:gdLst/>
            <a:ahLst/>
            <a:cxnLst/>
            <a:rect r="r" b="b" t="t" l="l"/>
            <a:pathLst>
              <a:path h="1035642" w="2055864">
                <a:moveTo>
                  <a:pt x="0" y="0"/>
                </a:moveTo>
                <a:lnTo>
                  <a:pt x="2055864" y="0"/>
                </a:lnTo>
                <a:lnTo>
                  <a:pt x="2055864" y="1035642"/>
                </a:lnTo>
                <a:lnTo>
                  <a:pt x="0" y="103564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5400000">
            <a:off x="1171065" y="8363389"/>
            <a:ext cx="464956" cy="464956"/>
          </a:xfrm>
          <a:custGeom>
            <a:avLst/>
            <a:gdLst/>
            <a:ahLst/>
            <a:cxnLst/>
            <a:rect r="r" b="b" t="t" l="l"/>
            <a:pathLst>
              <a:path h="464956" w="464956">
                <a:moveTo>
                  <a:pt x="0" y="0"/>
                </a:moveTo>
                <a:lnTo>
                  <a:pt x="464956" y="0"/>
                </a:lnTo>
                <a:lnTo>
                  <a:pt x="464956" y="464956"/>
                </a:lnTo>
                <a:lnTo>
                  <a:pt x="0" y="46495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028700" y="1028700"/>
            <a:ext cx="16230600" cy="736284"/>
            <a:chOff x="0" y="0"/>
            <a:chExt cx="21640800" cy="981712"/>
          </a:xfrm>
        </p:grpSpPr>
        <p:grpSp>
          <p:nvGrpSpPr>
            <p:cNvPr name="Group 7" id="7"/>
            <p:cNvGrpSpPr/>
            <p:nvPr/>
          </p:nvGrpSpPr>
          <p:grpSpPr>
            <a:xfrm rot="0">
              <a:off x="0" y="0"/>
              <a:ext cx="21640800" cy="981712"/>
              <a:chOff x="0" y="0"/>
              <a:chExt cx="5486612" cy="248894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5486612" cy="248894"/>
              </a:xfrm>
              <a:custGeom>
                <a:avLst/>
                <a:gdLst/>
                <a:ahLst/>
                <a:cxnLst/>
                <a:rect r="r" b="b" t="t" l="l"/>
                <a:pathLst>
                  <a:path h="248894" w="5486612">
                    <a:moveTo>
                      <a:pt x="47700" y="0"/>
                    </a:moveTo>
                    <a:lnTo>
                      <a:pt x="5438913" y="0"/>
                    </a:lnTo>
                    <a:cubicBezTo>
                      <a:pt x="5451564" y="0"/>
                      <a:pt x="5463696" y="5025"/>
                      <a:pt x="5472642" y="13971"/>
                    </a:cubicBezTo>
                    <a:cubicBezTo>
                      <a:pt x="5481587" y="22916"/>
                      <a:pt x="5486612" y="35049"/>
                      <a:pt x="5486612" y="47700"/>
                    </a:cubicBezTo>
                    <a:lnTo>
                      <a:pt x="5486612" y="201195"/>
                    </a:lnTo>
                    <a:cubicBezTo>
                      <a:pt x="5486612" y="213846"/>
                      <a:pt x="5481587" y="225978"/>
                      <a:pt x="5472642" y="234923"/>
                    </a:cubicBezTo>
                    <a:cubicBezTo>
                      <a:pt x="5463696" y="243869"/>
                      <a:pt x="5451564" y="248894"/>
                      <a:pt x="5438913" y="248894"/>
                    </a:cubicBezTo>
                    <a:lnTo>
                      <a:pt x="47700" y="248894"/>
                    </a:lnTo>
                    <a:cubicBezTo>
                      <a:pt x="35049" y="248894"/>
                      <a:pt x="22916" y="243869"/>
                      <a:pt x="13971" y="234923"/>
                    </a:cubicBezTo>
                    <a:cubicBezTo>
                      <a:pt x="5025" y="225978"/>
                      <a:pt x="0" y="213846"/>
                      <a:pt x="0" y="201195"/>
                    </a:cubicBezTo>
                    <a:lnTo>
                      <a:pt x="0" y="47700"/>
                    </a:lnTo>
                    <a:cubicBezTo>
                      <a:pt x="0" y="35049"/>
                      <a:pt x="5025" y="22916"/>
                      <a:pt x="13971" y="13971"/>
                    </a:cubicBezTo>
                    <a:cubicBezTo>
                      <a:pt x="22916" y="5025"/>
                      <a:pt x="35049" y="0"/>
                      <a:pt x="477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38100"/>
                <a:ext cx="5486612" cy="2869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sp>
          <p:nvSpPr>
            <p:cNvPr name="Freeform 10" id="10"/>
            <p:cNvSpPr/>
            <p:nvPr/>
          </p:nvSpPr>
          <p:spPr>
            <a:xfrm flipH="false" flipV="false" rot="0">
              <a:off x="20684742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20064800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2" y="0"/>
                  </a:lnTo>
                  <a:lnTo>
                    <a:pt x="619942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19444859" y="180885"/>
              <a:ext cx="619942" cy="619942"/>
            </a:xfrm>
            <a:custGeom>
              <a:avLst/>
              <a:gdLst/>
              <a:ahLst/>
              <a:cxnLst/>
              <a:rect r="r" b="b" t="t" l="l"/>
              <a:pathLst>
                <a:path h="619942" w="619942">
                  <a:moveTo>
                    <a:pt x="0" y="0"/>
                  </a:moveTo>
                  <a:lnTo>
                    <a:pt x="619941" y="0"/>
                  </a:lnTo>
                  <a:lnTo>
                    <a:pt x="619941" y="619942"/>
                  </a:lnTo>
                  <a:lnTo>
                    <a:pt x="0" y="619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3" id="13"/>
            <p:cNvSpPr txBox="true"/>
            <p:nvPr/>
          </p:nvSpPr>
          <p:spPr>
            <a:xfrm rot="0">
              <a:off x="550124" y="260984"/>
              <a:ext cx="16773206" cy="47222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600"/>
                </a:lnSpc>
              </a:pPr>
              <a:r>
                <a:rPr lang="en-US" sz="2600" b="true">
                  <a:solidFill>
                    <a:srgbClr val="0400CD"/>
                  </a:solidFill>
                  <a:latin typeface="Cy Grotesk Key Bold"/>
                  <a:ea typeface="Cy Grotesk Key Bold"/>
                  <a:cs typeface="Cy Grotesk Key Bold"/>
                  <a:sym typeface="Cy Grotesk Key Bold"/>
                </a:rPr>
                <a:t>ООО «Институт «Информационного моделирования и Архитектуры»</a:t>
              </a: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5095758" y="4449676"/>
            <a:ext cx="12163542" cy="37571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01"/>
              </a:lnSpc>
              <a:spcBef>
                <a:spcPct val="0"/>
              </a:spcBef>
            </a:pPr>
            <a:r>
              <a:rPr lang="en-US" b="true" sz="2300" strike="noStrike" u="none">
                <a:solidFill>
                  <a:srgbClr val="000000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ОПИСАНИЕ</a:t>
            </a:r>
            <a:r>
              <a:rPr lang="en-US" sz="2300" strike="noStrike" u="none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: ПЛАТФОРМА НА БАЗЕ ИИ АНАЛИЗИРУЕТ ПРЕДВАРИТЕЛЬНЫЕ ЭСКИЗЫ, СОЗДАННЫЕ АРХИТЕКТОРОМ, И НА ИХ ОСНОВЕ ГЕНЕРИРУЕТ УЛУЧШЕННЫЕ КОНЦЕПТУАЛЬНЫЕ РЕШЕНИЯ.</a:t>
            </a:r>
          </a:p>
          <a:p>
            <a:pPr algn="l" marL="0" indent="0" lvl="0">
              <a:lnSpc>
                <a:spcPts val="4301"/>
              </a:lnSpc>
              <a:spcBef>
                <a:spcPct val="0"/>
              </a:spcBef>
            </a:pPr>
          </a:p>
          <a:p>
            <a:pPr algn="l" marL="0" indent="0" lvl="0">
              <a:lnSpc>
                <a:spcPts val="4301"/>
              </a:lnSpc>
              <a:spcBef>
                <a:spcPct val="0"/>
              </a:spcBef>
            </a:pPr>
            <a:r>
              <a:rPr lang="en-US" b="true" sz="2300" strike="noStrike" u="none">
                <a:solidFill>
                  <a:srgbClr val="000000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РЕЗУЛЬТАТ</a:t>
            </a:r>
            <a:r>
              <a:rPr lang="en-US" sz="2300" strike="noStrike" u="none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: НЕСКОЛЬКО УСОВЕРШЕНСТВОВАННЫХ КОНЦЕПЦИЙ, ИЗ КОТОРЫХ АРХИТЕКТОР МОЖЕТ ВЫБИРАТЬ, ВНОСИТЬ ПРАВКИ, А СИСТЕМА ВЫДАСТ УСОВЕРШЕНСТВОВАННЫЙ ВАРИАНТ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5095758" y="3412129"/>
            <a:ext cx="4456509" cy="3371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2400"/>
              </a:lnSpc>
              <a:spcBef>
                <a:spcPct val="0"/>
              </a:spcBef>
            </a:pPr>
            <a:r>
              <a:rPr lang="en-US" b="true" sz="2400" strike="noStrike" u="none">
                <a:solidFill>
                  <a:srgbClr val="000000"/>
                </a:solidFill>
                <a:latin typeface="Cy Grotesk Grand Bold"/>
                <a:ea typeface="Cy Grotesk Grand Bold"/>
                <a:cs typeface="Cy Grotesk Grand Bold"/>
                <a:sym typeface="Cy Grotesk Grand Bold"/>
              </a:rPr>
              <a:t>НА ОСНОВЕ ЭСКИЗА</a:t>
            </a:r>
          </a:p>
        </p:txBody>
      </p:sp>
      <p:sp>
        <p:nvSpPr>
          <p:cNvPr name="Freeform 16" id="16"/>
          <p:cNvSpPr/>
          <p:nvPr/>
        </p:nvSpPr>
        <p:spPr>
          <a:xfrm flipH="false" flipV="false" rot="0">
            <a:off x="16542257" y="8551061"/>
            <a:ext cx="1414478" cy="1414478"/>
          </a:xfrm>
          <a:custGeom>
            <a:avLst/>
            <a:gdLst/>
            <a:ahLst/>
            <a:cxnLst/>
            <a:rect r="r" b="b" t="t" l="l"/>
            <a:pathLst>
              <a:path h="1414478" w="1414478">
                <a:moveTo>
                  <a:pt x="0" y="0"/>
                </a:moveTo>
                <a:lnTo>
                  <a:pt x="1414478" y="0"/>
                </a:lnTo>
                <a:lnTo>
                  <a:pt x="1414478" y="1414478"/>
                </a:lnTo>
                <a:lnTo>
                  <a:pt x="0" y="141447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DAGrc5knCX4</dc:identifier>
  <dcterms:modified xsi:type="dcterms:W3CDTF">2011-08-01T06:04:30Z</dcterms:modified>
  <cp:revision>1</cp:revision>
  <dc:title>Blue and White Modern Market Research Presentation</dc:title>
</cp:coreProperties>
</file>